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8" r:id="rId2"/>
    <p:sldId id="256" r:id="rId3"/>
    <p:sldId id="262" r:id="rId4"/>
    <p:sldId id="269" r:id="rId5"/>
    <p:sldId id="270" r:id="rId6"/>
    <p:sldId id="263" r:id="rId7"/>
    <p:sldId id="272" r:id="rId8"/>
    <p:sldId id="274" r:id="rId9"/>
    <p:sldId id="271" r:id="rId10"/>
    <p:sldId id="275" r:id="rId11"/>
    <p:sldId id="268" r:id="rId12"/>
  </p:sldIdLst>
  <p:sldSz cx="18288000" cy="10287000"/>
  <p:notesSz cx="6858000" cy="9144000"/>
  <p:embeddedFontLst>
    <p:embeddedFont>
      <p:font typeface="Open Sans" panose="020B0606030504020204" pitchFamily="34" charset="0"/>
      <p:regular r:id="rId13"/>
      <p:bold r:id="rId14"/>
      <p:italic r:id="rId15"/>
      <p:boldItalic r:id="rId16"/>
    </p:embeddedFont>
    <p:embeddedFont>
      <p:font typeface="Open Sans Bold" panose="020B0806030504020204" charset="0"/>
      <p:regular r:id="rId17"/>
    </p:embeddedFont>
    <p:embeddedFont>
      <p:font typeface="Oswald" panose="00000500000000000000" pitchFamily="2" charset="0"/>
      <p:regular r:id="rId18"/>
      <p:bold r:id="rId19"/>
    </p:embeddedFont>
    <p:embeddedFont>
      <p:font typeface="Oswald Bold" panose="00000800000000000000" charset="0"/>
      <p:regular r:id="rId20"/>
    </p:embeddedFont>
    <p:embeddedFont>
      <p:font typeface="Rayyan" panose="020B0604020202020204" charset="0"/>
      <p:regular r:id="rId21"/>
    </p:embeddedFont>
    <p:embeddedFont>
      <p:font typeface="Segoe Print" panose="02000600000000000000" pitchFamily="2" charset="0"/>
      <p:regular r:id="rId22"/>
      <p:bold r:id="rId23"/>
    </p:embeddedFont>
    <p:embeddedFont>
      <p:font typeface="TAN Mon Cheri"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www.linkedin.com/in/mahmoud-anter-123641163" TargetMode="External"/><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hyperlink" Target="portfolio.ppt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2" name="TextBox 2"/>
          <p:cNvSpPr txBox="1"/>
          <p:nvPr/>
        </p:nvSpPr>
        <p:spPr>
          <a:xfrm>
            <a:off x="1028700" y="2670139"/>
            <a:ext cx="7499422" cy="2231380"/>
          </a:xfrm>
          <a:prstGeom prst="rect">
            <a:avLst/>
          </a:prstGeom>
        </p:spPr>
        <p:txBody>
          <a:bodyPr lIns="0" tIns="0" rIns="0" bIns="0" rtlCol="0" anchor="t">
            <a:spAutoFit/>
          </a:bodyPr>
          <a:lstStyle/>
          <a:p>
            <a:pPr algn="l">
              <a:lnSpc>
                <a:spcPts val="8651"/>
              </a:lnSpc>
            </a:pPr>
            <a:r>
              <a:rPr lang="en-US" sz="6654" dirty="0">
                <a:solidFill>
                  <a:srgbClr val="FEF7F2"/>
                </a:solidFill>
                <a:latin typeface="TAN Mon Cheri"/>
                <a:ea typeface="TAN Mon Cheri"/>
                <a:cs typeface="TAN Mon Cheri"/>
                <a:sym typeface="TAN Mon Cheri"/>
              </a:rPr>
              <a:t>Mahmoud</a:t>
            </a:r>
          </a:p>
          <a:p>
            <a:pPr algn="l">
              <a:lnSpc>
                <a:spcPts val="8651"/>
              </a:lnSpc>
            </a:pPr>
            <a:r>
              <a:rPr lang="en-US" sz="6654" dirty="0">
                <a:solidFill>
                  <a:srgbClr val="FEF7F2"/>
                </a:solidFill>
                <a:latin typeface="TAN Mon Cheri"/>
                <a:ea typeface="TAN Mon Cheri"/>
                <a:cs typeface="TAN Mon Cheri"/>
                <a:sym typeface="TAN Mon Cheri"/>
              </a:rPr>
              <a:t>Anter</a:t>
            </a:r>
          </a:p>
        </p:txBody>
      </p:sp>
      <p:sp>
        <p:nvSpPr>
          <p:cNvPr id="3" name="TextBox 3"/>
          <p:cNvSpPr txBox="1"/>
          <p:nvPr/>
        </p:nvSpPr>
        <p:spPr>
          <a:xfrm>
            <a:off x="1028700" y="1791839"/>
            <a:ext cx="4308808" cy="353060"/>
          </a:xfrm>
          <a:prstGeom prst="rect">
            <a:avLst/>
          </a:prstGeom>
        </p:spPr>
        <p:txBody>
          <a:bodyPr lIns="0" tIns="0" rIns="0" bIns="0" rtlCol="0" anchor="t">
            <a:spAutoFit/>
          </a:bodyPr>
          <a:lstStyle/>
          <a:p>
            <a:pPr algn="l">
              <a:lnSpc>
                <a:spcPts val="2860"/>
              </a:lnSpc>
            </a:pPr>
            <a:r>
              <a:rPr lang="en-US" sz="2200">
                <a:solidFill>
                  <a:srgbClr val="FEF7F2"/>
                </a:solidFill>
                <a:latin typeface="TAN Mon Cheri"/>
                <a:ea typeface="TAN Mon Cheri"/>
                <a:cs typeface="TAN Mon Cheri"/>
                <a:sym typeface="TAN Mon Cheri"/>
              </a:rPr>
              <a:t>Hello, my name is</a:t>
            </a:r>
          </a:p>
        </p:txBody>
      </p:sp>
      <p:sp>
        <p:nvSpPr>
          <p:cNvPr id="8" name="AutoShape 8"/>
          <p:cNvSpPr/>
          <p:nvPr/>
        </p:nvSpPr>
        <p:spPr>
          <a:xfrm rot="3026">
            <a:off x="1028697" y="8022058"/>
            <a:ext cx="16230606" cy="0"/>
          </a:xfrm>
          <a:prstGeom prst="line">
            <a:avLst/>
          </a:prstGeom>
          <a:ln w="28575" cap="flat">
            <a:solidFill>
              <a:srgbClr val="FEF7F2"/>
            </a:solidFill>
            <a:prstDash val="solid"/>
            <a:headEnd type="none" w="sm" len="sm"/>
            <a:tailEnd type="none" w="sm" len="sm"/>
          </a:ln>
        </p:spPr>
      </p:sp>
      <p:sp>
        <p:nvSpPr>
          <p:cNvPr id="9" name="AutoShape 9"/>
          <p:cNvSpPr/>
          <p:nvPr/>
        </p:nvSpPr>
        <p:spPr>
          <a:xfrm rot="3026">
            <a:off x="1028697" y="9222581"/>
            <a:ext cx="16230606" cy="0"/>
          </a:xfrm>
          <a:prstGeom prst="line">
            <a:avLst/>
          </a:prstGeom>
          <a:ln w="28575" cap="flat">
            <a:solidFill>
              <a:srgbClr val="FEF7F2"/>
            </a:solidFill>
            <a:prstDash val="solid"/>
            <a:headEnd type="none" w="sm" len="sm"/>
            <a:tailEnd type="none" w="sm" len="sm"/>
          </a:ln>
        </p:spPr>
      </p:sp>
      <p:sp>
        <p:nvSpPr>
          <p:cNvPr id="14" name="TextBox 2">
            <a:extLst>
              <a:ext uri="{FF2B5EF4-FFF2-40B4-BE49-F238E27FC236}">
                <a16:creationId xmlns:a16="http://schemas.microsoft.com/office/drawing/2014/main" id="{E4770F53-E88B-14E5-A467-6B46468458F7}"/>
              </a:ext>
            </a:extLst>
          </p:cNvPr>
          <p:cNvSpPr txBox="1"/>
          <p:nvPr/>
        </p:nvSpPr>
        <p:spPr>
          <a:xfrm>
            <a:off x="1028700" y="4972064"/>
            <a:ext cx="7499422" cy="1115690"/>
          </a:xfrm>
          <a:prstGeom prst="rect">
            <a:avLst/>
          </a:prstGeom>
        </p:spPr>
        <p:txBody>
          <a:bodyPr lIns="0" tIns="0" rIns="0" bIns="0" rtlCol="0" anchor="t">
            <a:spAutoFit/>
          </a:bodyPr>
          <a:lstStyle/>
          <a:p>
            <a:pPr algn="l">
              <a:lnSpc>
                <a:spcPts val="8651"/>
              </a:lnSpc>
            </a:pPr>
            <a:r>
              <a:rPr lang="en-US" sz="6654" dirty="0">
                <a:solidFill>
                  <a:srgbClr val="FEF7F2"/>
                </a:solidFill>
                <a:latin typeface="TAN Mon Cheri"/>
                <a:ea typeface="TAN Mon Cheri"/>
                <a:cs typeface="TAN Mon Cheri"/>
                <a:sym typeface="TAN Mon Cheri"/>
              </a:rPr>
              <a:t>Digital Marketer</a:t>
            </a:r>
          </a:p>
        </p:txBody>
      </p:sp>
      <p:grpSp>
        <p:nvGrpSpPr>
          <p:cNvPr id="4" name="Group 12">
            <a:extLst>
              <a:ext uri="{FF2B5EF4-FFF2-40B4-BE49-F238E27FC236}">
                <a16:creationId xmlns:a16="http://schemas.microsoft.com/office/drawing/2014/main" id="{D6A9965C-F87E-8195-E5FA-3CB637BD4BC0}"/>
              </a:ext>
            </a:extLst>
          </p:cNvPr>
          <p:cNvGrpSpPr/>
          <p:nvPr/>
        </p:nvGrpSpPr>
        <p:grpSpPr>
          <a:xfrm>
            <a:off x="9759878" y="921067"/>
            <a:ext cx="7499422" cy="6609396"/>
            <a:chOff x="0" y="0"/>
            <a:chExt cx="812800" cy="812800"/>
          </a:xfrm>
        </p:grpSpPr>
        <p:sp>
          <p:nvSpPr>
            <p:cNvPr id="5" name="Freeform 13">
              <a:extLst>
                <a:ext uri="{FF2B5EF4-FFF2-40B4-BE49-F238E27FC236}">
                  <a16:creationId xmlns:a16="http://schemas.microsoft.com/office/drawing/2014/main" id="{E7BAAC39-0975-31B7-D728-C96576B91AD4}"/>
                </a:ext>
              </a:extLst>
            </p:cNvPr>
            <p:cNvSpPr/>
            <p:nvPr/>
          </p:nvSpPr>
          <p:spPr>
            <a:xfrm>
              <a:off x="0" y="0"/>
              <a:ext cx="812800" cy="812800"/>
            </a:xfrm>
            <a:custGeom>
              <a:avLst/>
              <a:gdLst/>
              <a:ahLst/>
              <a:cxnLst/>
              <a:rect l="l" t="t" r="r" b="b"/>
              <a:pathLst>
                <a:path w="812800" h="812800">
                  <a:moveTo>
                    <a:pt x="72768" y="0"/>
                  </a:moveTo>
                  <a:lnTo>
                    <a:pt x="740032" y="0"/>
                  </a:lnTo>
                  <a:cubicBezTo>
                    <a:pt x="759332" y="0"/>
                    <a:pt x="777840" y="7667"/>
                    <a:pt x="791487" y="21313"/>
                  </a:cubicBezTo>
                  <a:cubicBezTo>
                    <a:pt x="805133" y="34960"/>
                    <a:pt x="812800" y="53469"/>
                    <a:pt x="812800" y="72768"/>
                  </a:cubicBezTo>
                  <a:lnTo>
                    <a:pt x="812800" y="740032"/>
                  </a:lnTo>
                  <a:cubicBezTo>
                    <a:pt x="812800" y="759332"/>
                    <a:pt x="805133" y="777840"/>
                    <a:pt x="791487" y="791487"/>
                  </a:cubicBezTo>
                  <a:cubicBezTo>
                    <a:pt x="777840" y="805133"/>
                    <a:pt x="759332" y="812800"/>
                    <a:pt x="740032" y="812800"/>
                  </a:cubicBezTo>
                  <a:lnTo>
                    <a:pt x="72768" y="812800"/>
                  </a:lnTo>
                  <a:cubicBezTo>
                    <a:pt x="53469" y="812800"/>
                    <a:pt x="34960" y="805133"/>
                    <a:pt x="21313" y="791487"/>
                  </a:cubicBezTo>
                  <a:cubicBezTo>
                    <a:pt x="7667" y="777840"/>
                    <a:pt x="0" y="759332"/>
                    <a:pt x="0" y="740032"/>
                  </a:cubicBezTo>
                  <a:lnTo>
                    <a:pt x="0" y="72768"/>
                  </a:lnTo>
                  <a:cubicBezTo>
                    <a:pt x="0" y="53469"/>
                    <a:pt x="7667" y="34960"/>
                    <a:pt x="21313" y="21313"/>
                  </a:cubicBezTo>
                  <a:cubicBezTo>
                    <a:pt x="34960" y="7667"/>
                    <a:pt x="53469" y="0"/>
                    <a:pt x="72768" y="0"/>
                  </a:cubicBezTo>
                  <a:close/>
                </a:path>
              </a:pathLst>
            </a:custGeom>
            <a:blipFill>
              <a:blip r:embed="rId2"/>
              <a:stretch>
                <a:fillRect t="-4641" b="-4641"/>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EE86F-5BAE-0BAE-7735-97C24650893E}"/>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17301E3-58DA-5265-E0C5-2C27F8B36CAA}"/>
              </a:ext>
            </a:extLst>
          </p:cNvPr>
          <p:cNvSpPr txBox="1"/>
          <p:nvPr/>
        </p:nvSpPr>
        <p:spPr>
          <a:xfrm>
            <a:off x="1028700" y="990600"/>
            <a:ext cx="5495260" cy="372745"/>
          </a:xfrm>
          <a:prstGeom prst="rect">
            <a:avLst/>
          </a:prstGeom>
        </p:spPr>
        <p:txBody>
          <a:bodyPr lIns="0" tIns="0" rIns="0" bIns="0" rtlCol="0" anchor="t">
            <a:spAutoFit/>
          </a:bodyPr>
          <a:lstStyle/>
          <a:p>
            <a:pPr algn="l">
              <a:lnSpc>
                <a:spcPts val="3079"/>
              </a:lnSpc>
            </a:pPr>
            <a:r>
              <a:rPr lang="en-US" sz="2199" dirty="0">
                <a:solidFill>
                  <a:srgbClr val="231F20"/>
                </a:solidFill>
                <a:latin typeface="TAN Mon Cheri"/>
                <a:ea typeface="TAN Mon Cheri"/>
                <a:cs typeface="TAN Mon Cheri"/>
                <a:sym typeface="TAN Mon Cheri"/>
              </a:rPr>
              <a:t>Creative Portfolio</a:t>
            </a:r>
          </a:p>
        </p:txBody>
      </p:sp>
      <p:sp>
        <p:nvSpPr>
          <p:cNvPr id="4" name="TextBox 4">
            <a:extLst>
              <a:ext uri="{FF2B5EF4-FFF2-40B4-BE49-F238E27FC236}">
                <a16:creationId xmlns:a16="http://schemas.microsoft.com/office/drawing/2014/main" id="{62138EBC-292E-06B5-B34F-F770DBD83448}"/>
              </a:ext>
            </a:extLst>
          </p:cNvPr>
          <p:cNvSpPr txBox="1"/>
          <p:nvPr/>
        </p:nvSpPr>
        <p:spPr>
          <a:xfrm>
            <a:off x="11764040" y="990600"/>
            <a:ext cx="5495260" cy="382797"/>
          </a:xfrm>
          <a:prstGeom prst="rect">
            <a:avLst/>
          </a:prstGeom>
        </p:spPr>
        <p:txBody>
          <a:bodyPr lIns="0" tIns="0" rIns="0" bIns="0" rtlCol="0" anchor="t">
            <a:spAutoFit/>
          </a:bodyPr>
          <a:lstStyle/>
          <a:p>
            <a:pPr algn="r">
              <a:lnSpc>
                <a:spcPts val="3079"/>
              </a:lnSpc>
            </a:pPr>
            <a:r>
              <a:rPr lang="en-US" sz="2199" dirty="0">
                <a:solidFill>
                  <a:srgbClr val="231F20"/>
                </a:solidFill>
                <a:latin typeface="TAN Mon Cheri"/>
                <a:ea typeface="TAN Mon Cheri"/>
                <a:cs typeface="TAN Mon Cheri"/>
                <a:sym typeface="TAN Mon Cheri"/>
              </a:rPr>
              <a:t>Mahmoud Anter</a:t>
            </a:r>
          </a:p>
        </p:txBody>
      </p:sp>
      <p:sp>
        <p:nvSpPr>
          <p:cNvPr id="8" name="TextBox 10">
            <a:extLst>
              <a:ext uri="{FF2B5EF4-FFF2-40B4-BE49-F238E27FC236}">
                <a16:creationId xmlns:a16="http://schemas.microsoft.com/office/drawing/2014/main" id="{1890EAA2-CBF7-047C-04C1-C47AE78BEE28}"/>
              </a:ext>
            </a:extLst>
          </p:cNvPr>
          <p:cNvSpPr txBox="1"/>
          <p:nvPr/>
        </p:nvSpPr>
        <p:spPr>
          <a:xfrm>
            <a:off x="6781800" y="876300"/>
            <a:ext cx="3639163" cy="1228606"/>
          </a:xfrm>
          <a:prstGeom prst="rect">
            <a:avLst/>
          </a:prstGeom>
        </p:spPr>
        <p:txBody>
          <a:bodyPr wrap="square" lIns="0" tIns="0" rIns="0" bIns="0" rtlCol="0" anchor="t">
            <a:spAutoFit/>
          </a:bodyPr>
          <a:lstStyle/>
          <a:p>
            <a:pPr algn="ctr">
              <a:lnSpc>
                <a:spcPts val="10485"/>
              </a:lnSpc>
            </a:pPr>
            <a:r>
              <a:rPr lang="en-US" sz="7489" dirty="0">
                <a:latin typeface="Rayyan"/>
                <a:ea typeface="Rayyan"/>
                <a:cs typeface="Rayyan"/>
                <a:sym typeface="Rayyan"/>
              </a:rPr>
              <a:t>Articles</a:t>
            </a:r>
          </a:p>
        </p:txBody>
      </p:sp>
      <p:pic>
        <p:nvPicPr>
          <p:cNvPr id="6" name="Picture 5">
            <a:extLst>
              <a:ext uri="{FF2B5EF4-FFF2-40B4-BE49-F238E27FC236}">
                <a16:creationId xmlns:a16="http://schemas.microsoft.com/office/drawing/2014/main" id="{DB2F9188-4E8C-DCE1-4613-3D95D29A2DDE}"/>
              </a:ext>
            </a:extLst>
          </p:cNvPr>
          <p:cNvPicPr>
            <a:picLocks noChangeAspect="1"/>
          </p:cNvPicPr>
          <p:nvPr/>
        </p:nvPicPr>
        <p:blipFill>
          <a:blip r:embed="rId2"/>
          <a:stretch>
            <a:fillRect/>
          </a:stretch>
        </p:blipFill>
        <p:spPr>
          <a:xfrm>
            <a:off x="9144000" y="3125013"/>
            <a:ext cx="8513283" cy="6508376"/>
          </a:xfrm>
          <a:prstGeom prst="rect">
            <a:avLst/>
          </a:prstGeom>
        </p:spPr>
      </p:pic>
      <p:pic>
        <p:nvPicPr>
          <p:cNvPr id="12" name="Picture 11">
            <a:extLst>
              <a:ext uri="{FF2B5EF4-FFF2-40B4-BE49-F238E27FC236}">
                <a16:creationId xmlns:a16="http://schemas.microsoft.com/office/drawing/2014/main" id="{E62295BB-1B50-34E1-7F10-EBBFE6062CFF}"/>
              </a:ext>
            </a:extLst>
          </p:cNvPr>
          <p:cNvPicPr>
            <a:picLocks noChangeAspect="1"/>
          </p:cNvPicPr>
          <p:nvPr/>
        </p:nvPicPr>
        <p:blipFill>
          <a:blip r:embed="rId3"/>
          <a:stretch>
            <a:fillRect/>
          </a:stretch>
        </p:blipFill>
        <p:spPr>
          <a:xfrm>
            <a:off x="570604" y="3125013"/>
            <a:ext cx="8039996" cy="6508376"/>
          </a:xfrm>
          <a:prstGeom prst="rect">
            <a:avLst/>
          </a:prstGeom>
        </p:spPr>
      </p:pic>
    </p:spTree>
    <p:extLst>
      <p:ext uri="{BB962C8B-B14F-4D97-AF65-F5344CB8AC3E}">
        <p14:creationId xmlns:p14="http://schemas.microsoft.com/office/powerpoint/2010/main" val="215337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7F2"/>
        </a:solidFill>
        <a:effectLst/>
      </p:bgPr>
    </p:bg>
    <p:spTree>
      <p:nvGrpSpPr>
        <p:cNvPr id="1" name=""/>
        <p:cNvGrpSpPr/>
        <p:nvPr/>
      </p:nvGrpSpPr>
      <p:grpSpPr>
        <a:xfrm>
          <a:off x="0" y="0"/>
          <a:ext cx="0" cy="0"/>
          <a:chOff x="0" y="0"/>
          <a:chExt cx="0" cy="0"/>
        </a:xfrm>
      </p:grpSpPr>
      <p:grpSp>
        <p:nvGrpSpPr>
          <p:cNvPr id="2" name="Group 2"/>
          <p:cNvGrpSpPr/>
          <p:nvPr/>
        </p:nvGrpSpPr>
        <p:grpSpPr>
          <a:xfrm>
            <a:off x="914400" y="2595564"/>
            <a:ext cx="5495259" cy="4591048"/>
            <a:chOff x="0" y="0"/>
            <a:chExt cx="5778500" cy="6350000"/>
          </a:xfrm>
        </p:grpSpPr>
        <p:sp>
          <p:nvSpPr>
            <p:cNvPr id="3" name="Freeform 3"/>
            <p:cNvSpPr/>
            <p:nvPr/>
          </p:nvSpPr>
          <p:spPr>
            <a:xfrm>
              <a:off x="0" y="0"/>
              <a:ext cx="5778500" cy="6350000"/>
            </a:xfrm>
            <a:custGeom>
              <a:avLst/>
              <a:gdLst/>
              <a:ahLst/>
              <a:cxnLst/>
              <a:rect l="l" t="t" r="r" b="b"/>
              <a:pathLst>
                <a:path w="5778500" h="63500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US" dirty="0"/>
            </a:p>
          </p:txBody>
        </p:sp>
      </p:grpSp>
      <p:sp>
        <p:nvSpPr>
          <p:cNvPr id="4" name="TextBox 4"/>
          <p:cNvSpPr txBox="1"/>
          <p:nvPr/>
        </p:nvSpPr>
        <p:spPr>
          <a:xfrm>
            <a:off x="6858000" y="5027641"/>
            <a:ext cx="10417773" cy="1489772"/>
          </a:xfrm>
          <a:prstGeom prst="rect">
            <a:avLst/>
          </a:prstGeom>
        </p:spPr>
        <p:txBody>
          <a:bodyPr lIns="0" tIns="0" rIns="0" bIns="0" rtlCol="0" anchor="t">
            <a:spAutoFit/>
          </a:bodyPr>
          <a:lstStyle/>
          <a:p>
            <a:pPr algn="l">
              <a:lnSpc>
                <a:spcPts val="12017"/>
              </a:lnSpc>
            </a:pPr>
            <a:r>
              <a:rPr lang="en-US" sz="9244" dirty="0">
                <a:solidFill>
                  <a:srgbClr val="231F20"/>
                </a:solidFill>
                <a:latin typeface="TAN Mon Cheri"/>
                <a:ea typeface="TAN Mon Cheri"/>
                <a:cs typeface="TAN Mon Cheri"/>
                <a:sym typeface="TAN Mon Cheri"/>
              </a:rPr>
              <a:t>TOGETHER</a:t>
            </a:r>
          </a:p>
        </p:txBody>
      </p:sp>
      <p:sp>
        <p:nvSpPr>
          <p:cNvPr id="5" name="TextBox 5"/>
          <p:cNvSpPr txBox="1"/>
          <p:nvPr/>
        </p:nvSpPr>
        <p:spPr>
          <a:xfrm>
            <a:off x="6858000" y="3993459"/>
            <a:ext cx="8766255" cy="722022"/>
          </a:xfrm>
          <a:prstGeom prst="rect">
            <a:avLst/>
          </a:prstGeom>
        </p:spPr>
        <p:txBody>
          <a:bodyPr lIns="0" tIns="0" rIns="0" bIns="0" rtlCol="0" anchor="t">
            <a:spAutoFit/>
          </a:bodyPr>
          <a:lstStyle/>
          <a:p>
            <a:pPr algn="l">
              <a:lnSpc>
                <a:spcPts val="5818"/>
              </a:lnSpc>
            </a:pPr>
            <a:r>
              <a:rPr lang="en-US" sz="4475" dirty="0">
                <a:solidFill>
                  <a:srgbClr val="231F20"/>
                </a:solidFill>
                <a:latin typeface="TAN Mon Cheri"/>
                <a:ea typeface="TAN Mon Cheri"/>
                <a:cs typeface="TAN Mon Cheri"/>
                <a:sym typeface="TAN Mon Cheri"/>
              </a:rPr>
              <a:t>Let's work</a:t>
            </a:r>
          </a:p>
        </p:txBody>
      </p:sp>
      <p:sp>
        <p:nvSpPr>
          <p:cNvPr id="6" name="TextBox 6"/>
          <p:cNvSpPr txBox="1"/>
          <p:nvPr/>
        </p:nvSpPr>
        <p:spPr>
          <a:xfrm>
            <a:off x="11764040" y="8677871"/>
            <a:ext cx="6096000" cy="1223540"/>
          </a:xfrm>
          <a:prstGeom prst="rect">
            <a:avLst/>
          </a:prstGeom>
        </p:spPr>
        <p:txBody>
          <a:bodyPr wrap="square" lIns="0" tIns="0" rIns="0" bIns="0" rtlCol="0" anchor="t">
            <a:spAutoFit/>
          </a:bodyPr>
          <a:lstStyle/>
          <a:p>
            <a:pPr marL="0" marR="0" algn="ctr">
              <a:lnSpc>
                <a:spcPct val="150000"/>
              </a:lnSpc>
              <a:spcBef>
                <a:spcPts val="1200"/>
              </a:spcBef>
              <a:spcAft>
                <a:spcPts val="400"/>
              </a:spcAft>
            </a:pPr>
            <a:r>
              <a:rPr lang="en-US" sz="2800" b="1" u="sng" kern="0" dirty="0">
                <a:solidFill>
                  <a:srgbClr val="2E74B5"/>
                </a:solidFill>
                <a:effectLst/>
                <a:latin typeface="Times New Roman" panose="02020603050405020304" pitchFamily="18" charset="0"/>
                <a:ea typeface="Calibri" panose="020F0502020204030204" pitchFamily="34" charset="0"/>
                <a:cs typeface="Times New Roman" panose="02020603050405020304" pitchFamily="18" charset="0"/>
                <a:hlinkClick r:id="rId3"/>
              </a:rPr>
              <a:t>www.linkedin.com/in/mahmoud-anter-123641163</a:t>
            </a:r>
            <a:endParaRPr lang="en-US" sz="2800" b="1" kern="0" dirty="0">
              <a:solidFill>
                <a:srgbClr val="2E74B5"/>
              </a:solidFill>
              <a:effectLst/>
              <a:latin typeface="Calibri Light" panose="020F0302020204030204" pitchFamily="34" charset="0"/>
              <a:ea typeface="SimSun" panose="02010600030101010101" pitchFamily="2" charset="-122"/>
              <a:cs typeface="Times New Roman" panose="02020603050405020304" pitchFamily="18" charset="0"/>
            </a:endParaRPr>
          </a:p>
        </p:txBody>
      </p:sp>
      <p:sp>
        <p:nvSpPr>
          <p:cNvPr id="7" name="TextBox 7"/>
          <p:cNvSpPr txBox="1"/>
          <p:nvPr/>
        </p:nvSpPr>
        <p:spPr>
          <a:xfrm>
            <a:off x="1028700" y="8885556"/>
            <a:ext cx="3908602" cy="404085"/>
          </a:xfrm>
          <a:prstGeom prst="rect">
            <a:avLst/>
          </a:prstGeom>
        </p:spPr>
        <p:txBody>
          <a:bodyPr wrap="square" lIns="0" tIns="0" rIns="0" bIns="0" rtlCol="0" anchor="t">
            <a:spAutoFit/>
          </a:bodyPr>
          <a:lstStyle/>
          <a:p>
            <a:pPr algn="l">
              <a:lnSpc>
                <a:spcPts val="3080"/>
              </a:lnSpc>
            </a:pPr>
            <a:r>
              <a:rPr lang="en-US" sz="3200" spc="55" dirty="0">
                <a:solidFill>
                  <a:srgbClr val="231F20"/>
                </a:solidFill>
                <a:latin typeface="Open Sans"/>
                <a:ea typeface="Open Sans"/>
                <a:cs typeface="Open Sans"/>
                <a:sym typeface="Open Sans"/>
              </a:rPr>
              <a:t>+201151853023</a:t>
            </a:r>
          </a:p>
        </p:txBody>
      </p:sp>
      <p:sp>
        <p:nvSpPr>
          <p:cNvPr id="8" name="TextBox 8"/>
          <p:cNvSpPr txBox="1"/>
          <p:nvPr/>
        </p:nvSpPr>
        <p:spPr>
          <a:xfrm>
            <a:off x="4941847" y="8867296"/>
            <a:ext cx="6268800" cy="404085"/>
          </a:xfrm>
          <a:prstGeom prst="rect">
            <a:avLst/>
          </a:prstGeom>
        </p:spPr>
        <p:txBody>
          <a:bodyPr wrap="square" lIns="0" tIns="0" rIns="0" bIns="0" rtlCol="0" anchor="t">
            <a:spAutoFit/>
          </a:bodyPr>
          <a:lstStyle/>
          <a:p>
            <a:pPr algn="r">
              <a:lnSpc>
                <a:spcPts val="3080"/>
              </a:lnSpc>
            </a:pPr>
            <a:r>
              <a:rPr lang="en-US" sz="3200" spc="55" dirty="0">
                <a:solidFill>
                  <a:srgbClr val="231F20"/>
                </a:solidFill>
                <a:latin typeface="Open Sans"/>
                <a:ea typeface="Open Sans"/>
                <a:cs typeface="Open Sans"/>
                <a:sym typeface="Open Sans"/>
                <a:hlinkClick r:id="rId4" action="ppaction://hlinkpres?slideindex=1&amp;slidetitle="/>
              </a:rPr>
              <a:t>mahmoudanter489@gmail.com</a:t>
            </a:r>
            <a:endParaRPr lang="en-US" sz="3200" spc="55" dirty="0">
              <a:solidFill>
                <a:srgbClr val="231F20"/>
              </a:solidFill>
              <a:latin typeface="Open Sans"/>
              <a:ea typeface="Open Sans"/>
              <a:cs typeface="Open Sans"/>
              <a:sym typeface="Open Sans"/>
            </a:endParaRPr>
          </a:p>
        </p:txBody>
      </p:sp>
      <p:sp>
        <p:nvSpPr>
          <p:cNvPr id="9" name="AutoShape 9"/>
          <p:cNvSpPr/>
          <p:nvPr/>
        </p:nvSpPr>
        <p:spPr>
          <a:xfrm rot="3026" flipV="1">
            <a:off x="1028703" y="8190690"/>
            <a:ext cx="16831333" cy="14816"/>
          </a:xfrm>
          <a:prstGeom prst="line">
            <a:avLst/>
          </a:prstGeom>
          <a:ln w="28575" cap="flat">
            <a:solidFill>
              <a:srgbClr val="231F20"/>
            </a:solidFill>
            <a:prstDash val="solid"/>
            <a:headEnd type="none" w="sm" len="sm"/>
            <a:tailEnd type="none" w="sm" len="sm"/>
          </a:ln>
        </p:spPr>
      </p:sp>
      <p:sp>
        <p:nvSpPr>
          <p:cNvPr id="10" name="TextBox 10"/>
          <p:cNvSpPr txBox="1"/>
          <p:nvPr/>
        </p:nvSpPr>
        <p:spPr>
          <a:xfrm>
            <a:off x="1028700" y="990600"/>
            <a:ext cx="5495260" cy="372745"/>
          </a:xfrm>
          <a:prstGeom prst="rect">
            <a:avLst/>
          </a:prstGeom>
        </p:spPr>
        <p:txBody>
          <a:bodyPr lIns="0" tIns="0" rIns="0" bIns="0" rtlCol="0" anchor="t">
            <a:spAutoFit/>
          </a:bodyPr>
          <a:lstStyle/>
          <a:p>
            <a:pPr algn="l">
              <a:lnSpc>
                <a:spcPts val="3079"/>
              </a:lnSpc>
            </a:pPr>
            <a:r>
              <a:rPr lang="en-US" sz="2199">
                <a:solidFill>
                  <a:srgbClr val="231F20"/>
                </a:solidFill>
                <a:latin typeface="TAN Mon Cheri"/>
                <a:ea typeface="TAN Mon Cheri"/>
                <a:cs typeface="TAN Mon Cheri"/>
                <a:sym typeface="TAN Mon Cheri"/>
              </a:rPr>
              <a:t>Creative Portfolio</a:t>
            </a:r>
          </a:p>
        </p:txBody>
      </p:sp>
      <p:sp>
        <p:nvSpPr>
          <p:cNvPr id="11" name="TextBox 11"/>
          <p:cNvSpPr txBox="1"/>
          <p:nvPr/>
        </p:nvSpPr>
        <p:spPr>
          <a:xfrm>
            <a:off x="11764040" y="990600"/>
            <a:ext cx="5495260" cy="382797"/>
          </a:xfrm>
          <a:prstGeom prst="rect">
            <a:avLst/>
          </a:prstGeom>
        </p:spPr>
        <p:txBody>
          <a:bodyPr lIns="0" tIns="0" rIns="0" bIns="0" rtlCol="0" anchor="t">
            <a:spAutoFit/>
          </a:bodyPr>
          <a:lstStyle/>
          <a:p>
            <a:pPr algn="r">
              <a:lnSpc>
                <a:spcPts val="3079"/>
              </a:lnSpc>
            </a:pPr>
            <a:r>
              <a:rPr lang="en-US" sz="2199" dirty="0">
                <a:solidFill>
                  <a:srgbClr val="231F20"/>
                </a:solidFill>
                <a:latin typeface="TAN Mon Cheri"/>
                <a:ea typeface="TAN Mon Cheri"/>
                <a:cs typeface="TAN Mon Cheri"/>
                <a:sym typeface="TAN Mon Cheri"/>
              </a:rPr>
              <a:t>Mahmoud Anter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11917296" y="-357959"/>
            <a:ext cx="6626771" cy="10644959"/>
            <a:chOff x="0" y="0"/>
            <a:chExt cx="8835695" cy="14193278"/>
          </a:xfrm>
        </p:grpSpPr>
        <p:pic>
          <p:nvPicPr>
            <p:cNvPr id="3" name="Picture 3"/>
            <p:cNvPicPr>
              <a:picLocks noChangeAspect="1"/>
            </p:cNvPicPr>
            <p:nvPr/>
          </p:nvPicPr>
          <p:blipFill>
            <a:blip r:embed="rId2"/>
            <a:srcRect l="8498" r="8498"/>
            <a:stretch>
              <a:fillRect/>
            </a:stretch>
          </p:blipFill>
          <p:spPr>
            <a:xfrm>
              <a:off x="0" y="0"/>
              <a:ext cx="8835695" cy="14193278"/>
            </a:xfrm>
            <a:prstGeom prst="rect">
              <a:avLst/>
            </a:prstGeom>
          </p:spPr>
        </p:pic>
      </p:grpSp>
      <p:grpSp>
        <p:nvGrpSpPr>
          <p:cNvPr id="4" name="Group 4"/>
          <p:cNvGrpSpPr/>
          <p:nvPr/>
        </p:nvGrpSpPr>
        <p:grpSpPr>
          <a:xfrm rot="-10800000">
            <a:off x="9242247" y="2203885"/>
            <a:ext cx="5350099" cy="5879230"/>
            <a:chOff x="0" y="0"/>
            <a:chExt cx="2354580" cy="2587451"/>
          </a:xfrm>
        </p:grpSpPr>
        <p:sp>
          <p:nvSpPr>
            <p:cNvPr id="5" name="Freeform 5"/>
            <p:cNvSpPr/>
            <p:nvPr/>
          </p:nvSpPr>
          <p:spPr>
            <a:xfrm>
              <a:off x="0" y="0"/>
              <a:ext cx="2353310" cy="2587451"/>
            </a:xfrm>
            <a:custGeom>
              <a:avLst/>
              <a:gdLst/>
              <a:ahLst/>
              <a:cxnLst/>
              <a:rect l="l" t="t" r="r" b="b"/>
              <a:pathLst>
                <a:path w="2353310" h="2587451">
                  <a:moveTo>
                    <a:pt x="784860" y="2520141"/>
                  </a:moveTo>
                  <a:cubicBezTo>
                    <a:pt x="905510" y="2560781"/>
                    <a:pt x="1042670" y="2587451"/>
                    <a:pt x="1177290" y="2587451"/>
                  </a:cubicBezTo>
                  <a:cubicBezTo>
                    <a:pt x="1311910" y="2587451"/>
                    <a:pt x="1441450" y="2564591"/>
                    <a:pt x="1560830" y="2523951"/>
                  </a:cubicBezTo>
                  <a:cubicBezTo>
                    <a:pt x="1563370" y="2522681"/>
                    <a:pt x="1565910" y="2522681"/>
                    <a:pt x="1568450" y="2521411"/>
                  </a:cubicBezTo>
                  <a:cubicBezTo>
                    <a:pt x="2016760" y="2358851"/>
                    <a:pt x="2346960" y="1929591"/>
                    <a:pt x="2353310" y="1428807"/>
                  </a:cubicBezTo>
                  <a:lnTo>
                    <a:pt x="2353310" y="0"/>
                  </a:lnTo>
                  <a:lnTo>
                    <a:pt x="0" y="0"/>
                  </a:lnTo>
                  <a:lnTo>
                    <a:pt x="0" y="1427753"/>
                  </a:lnTo>
                  <a:cubicBezTo>
                    <a:pt x="6350" y="1932131"/>
                    <a:pt x="331470" y="2361391"/>
                    <a:pt x="784860" y="2520141"/>
                  </a:cubicBezTo>
                  <a:close/>
                </a:path>
              </a:pathLst>
            </a:custGeom>
            <a:solidFill>
              <a:srgbClr val="231F20"/>
            </a:solidFill>
          </p:spPr>
        </p:sp>
      </p:grpSp>
      <p:grpSp>
        <p:nvGrpSpPr>
          <p:cNvPr id="6" name="Group 6"/>
          <p:cNvGrpSpPr/>
          <p:nvPr/>
        </p:nvGrpSpPr>
        <p:grpSpPr>
          <a:xfrm>
            <a:off x="9573307" y="2567687"/>
            <a:ext cx="4687977" cy="5151623"/>
            <a:chOff x="-1" y="-3"/>
            <a:chExt cx="5778500" cy="6350000"/>
          </a:xfrm>
        </p:grpSpPr>
        <p:sp>
          <p:nvSpPr>
            <p:cNvPr id="7" name="Freeform 7"/>
            <p:cNvSpPr/>
            <p:nvPr/>
          </p:nvSpPr>
          <p:spPr>
            <a:xfrm>
              <a:off x="-1" y="-3"/>
              <a:ext cx="5778500" cy="6350000"/>
            </a:xfrm>
            <a:custGeom>
              <a:avLst/>
              <a:gdLst/>
              <a:ahLst/>
              <a:cxnLst/>
              <a:rect l="l" t="t" r="r" b="b"/>
              <a:pathLst>
                <a:path w="5778500" h="63500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a:blipFill>
          </p:spPr>
          <p:txBody>
            <a:bodyPr/>
            <a:lstStyle/>
            <a:p>
              <a:endParaRPr lang="en-US" dirty="0"/>
            </a:p>
          </p:txBody>
        </p:sp>
      </p:grpSp>
      <p:sp>
        <p:nvSpPr>
          <p:cNvPr id="8" name="AutoShape 8"/>
          <p:cNvSpPr/>
          <p:nvPr/>
        </p:nvSpPr>
        <p:spPr>
          <a:xfrm>
            <a:off x="9144000" y="9107488"/>
            <a:ext cx="1401653" cy="0"/>
          </a:xfrm>
          <a:prstGeom prst="line">
            <a:avLst/>
          </a:prstGeom>
          <a:ln w="28575" cap="flat">
            <a:solidFill>
              <a:srgbClr val="FFFFFF"/>
            </a:solidFill>
            <a:prstDash val="solid"/>
            <a:headEnd type="none" w="sm" len="sm"/>
            <a:tailEnd type="arrow" w="med" len="sm"/>
          </a:ln>
        </p:spPr>
      </p:sp>
      <p:sp>
        <p:nvSpPr>
          <p:cNvPr id="9" name="TextBox 9"/>
          <p:cNvSpPr txBox="1"/>
          <p:nvPr/>
        </p:nvSpPr>
        <p:spPr>
          <a:xfrm>
            <a:off x="1028700" y="990600"/>
            <a:ext cx="5495260" cy="372745"/>
          </a:xfrm>
          <a:prstGeom prst="rect">
            <a:avLst/>
          </a:prstGeom>
        </p:spPr>
        <p:txBody>
          <a:bodyPr lIns="0" tIns="0" rIns="0" bIns="0" rtlCol="0" anchor="t">
            <a:spAutoFit/>
          </a:bodyPr>
          <a:lstStyle/>
          <a:p>
            <a:pPr algn="l">
              <a:lnSpc>
                <a:spcPts val="3079"/>
              </a:lnSpc>
            </a:pPr>
            <a:r>
              <a:rPr lang="en-US" sz="2199">
                <a:solidFill>
                  <a:srgbClr val="FEF7F2"/>
                </a:solidFill>
                <a:latin typeface="TAN Mon Cheri"/>
                <a:ea typeface="TAN Mon Cheri"/>
                <a:cs typeface="TAN Mon Cheri"/>
                <a:sym typeface="TAN Mon Cheri"/>
              </a:rPr>
              <a:t>Creative Portfolio</a:t>
            </a:r>
          </a:p>
        </p:txBody>
      </p:sp>
      <p:sp>
        <p:nvSpPr>
          <p:cNvPr id="11" name="TextBox 11"/>
          <p:cNvSpPr txBox="1"/>
          <p:nvPr/>
        </p:nvSpPr>
        <p:spPr>
          <a:xfrm>
            <a:off x="1056472" y="2212846"/>
            <a:ext cx="7499422" cy="2231380"/>
          </a:xfrm>
          <a:prstGeom prst="rect">
            <a:avLst/>
          </a:prstGeom>
        </p:spPr>
        <p:txBody>
          <a:bodyPr lIns="0" tIns="0" rIns="0" bIns="0" rtlCol="0" anchor="t">
            <a:spAutoFit/>
          </a:bodyPr>
          <a:lstStyle/>
          <a:p>
            <a:pPr algn="l">
              <a:lnSpc>
                <a:spcPts val="8651"/>
              </a:lnSpc>
            </a:pPr>
            <a:r>
              <a:rPr lang="en-US" sz="6654" dirty="0">
                <a:solidFill>
                  <a:srgbClr val="FEF7F2"/>
                </a:solidFill>
                <a:latin typeface="TAN Mon Cheri"/>
                <a:ea typeface="TAN Mon Cheri"/>
                <a:cs typeface="TAN Mon Cheri"/>
                <a:sym typeface="TAN Mon Cheri"/>
              </a:rPr>
              <a:t>Mahmoud</a:t>
            </a:r>
          </a:p>
          <a:p>
            <a:pPr algn="l">
              <a:lnSpc>
                <a:spcPts val="8651"/>
              </a:lnSpc>
            </a:pPr>
            <a:r>
              <a:rPr lang="en-US" sz="6654" dirty="0">
                <a:solidFill>
                  <a:srgbClr val="FEF7F2"/>
                </a:solidFill>
                <a:latin typeface="TAN Mon Cheri"/>
                <a:ea typeface="TAN Mon Cheri"/>
                <a:cs typeface="TAN Mon Cheri"/>
                <a:sym typeface="TAN Mon Cheri"/>
              </a:rPr>
              <a:t>Anter</a:t>
            </a:r>
          </a:p>
        </p:txBody>
      </p:sp>
      <p:sp>
        <p:nvSpPr>
          <p:cNvPr id="12" name="TextBox 12"/>
          <p:cNvSpPr txBox="1"/>
          <p:nvPr/>
        </p:nvSpPr>
        <p:spPr>
          <a:xfrm>
            <a:off x="1097845" y="4538962"/>
            <a:ext cx="6811205" cy="3595728"/>
          </a:xfrm>
          <a:prstGeom prst="rect">
            <a:avLst/>
          </a:prstGeom>
        </p:spPr>
        <p:txBody>
          <a:bodyPr lIns="0" tIns="0" rIns="0" bIns="0" rtlCol="0" anchor="t">
            <a:spAutoFit/>
          </a:bodyPr>
          <a:lstStyle/>
          <a:p>
            <a:pPr algn="l">
              <a:lnSpc>
                <a:spcPts val="2800"/>
              </a:lnSpc>
            </a:pPr>
            <a:r>
              <a:rPr lang="pt-BR" sz="2800" b="1" i="0" u="none" strike="noStrike" baseline="0" dirty="0">
                <a:solidFill>
                  <a:schemeClr val="bg1"/>
                </a:solidFill>
                <a:latin typeface="Canva Sans"/>
              </a:rPr>
              <a:t>Welcome to my world Highly passionated person about marketing and content creation that leads to boosting your sales, with Perfect market Researches about competitors that help me tobuild strong relationship with your customers and understand your target audience make content strategic plan and content that help you to grow rapidly have good experience in content writing and articles</a:t>
            </a:r>
            <a:endParaRPr lang="en-US" sz="3200" spc="50" dirty="0">
              <a:solidFill>
                <a:schemeClr val="bg1"/>
              </a:solidFill>
              <a:latin typeface="Calibri" panose="020F0502020204030204" pitchFamily="34" charset="0"/>
              <a:ea typeface="Open Sans"/>
              <a:cs typeface="Calibri" panose="020F0502020204030204" pitchFamily="34" charset="0"/>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7F2"/>
        </a:solidFill>
        <a:effectLst/>
      </p:bgPr>
    </p:bg>
    <p:spTree>
      <p:nvGrpSpPr>
        <p:cNvPr id="1" name=""/>
        <p:cNvGrpSpPr/>
        <p:nvPr/>
      </p:nvGrpSpPr>
      <p:grpSpPr>
        <a:xfrm>
          <a:off x="0" y="0"/>
          <a:ext cx="0" cy="0"/>
          <a:chOff x="0" y="0"/>
          <a:chExt cx="0" cy="0"/>
        </a:xfrm>
      </p:grpSpPr>
      <p:sp>
        <p:nvSpPr>
          <p:cNvPr id="2" name="AutoShape 2"/>
          <p:cNvSpPr/>
          <p:nvPr/>
        </p:nvSpPr>
        <p:spPr>
          <a:xfrm>
            <a:off x="15857647" y="9107488"/>
            <a:ext cx="1401653" cy="0"/>
          </a:xfrm>
          <a:prstGeom prst="line">
            <a:avLst/>
          </a:prstGeom>
          <a:ln w="28575" cap="flat">
            <a:solidFill>
              <a:srgbClr val="231F20"/>
            </a:solidFill>
            <a:prstDash val="solid"/>
            <a:headEnd type="none" w="sm" len="sm"/>
            <a:tailEnd type="arrow" w="med" len="sm"/>
          </a:ln>
        </p:spPr>
      </p:sp>
      <p:sp>
        <p:nvSpPr>
          <p:cNvPr id="3" name="AutoShape 3"/>
          <p:cNvSpPr/>
          <p:nvPr/>
        </p:nvSpPr>
        <p:spPr>
          <a:xfrm rot="3026">
            <a:off x="1028697" y="4647373"/>
            <a:ext cx="16230606" cy="0"/>
          </a:xfrm>
          <a:prstGeom prst="line">
            <a:avLst/>
          </a:prstGeom>
          <a:ln w="28575" cap="flat">
            <a:solidFill>
              <a:srgbClr val="231F20"/>
            </a:solidFill>
            <a:prstDash val="solid"/>
            <a:headEnd type="none" w="sm" len="sm"/>
            <a:tailEnd type="none" w="sm" len="sm"/>
          </a:ln>
        </p:spPr>
      </p:sp>
      <p:grpSp>
        <p:nvGrpSpPr>
          <p:cNvPr id="4" name="Group 4"/>
          <p:cNvGrpSpPr/>
          <p:nvPr/>
        </p:nvGrpSpPr>
        <p:grpSpPr>
          <a:xfrm>
            <a:off x="1028700" y="4518386"/>
            <a:ext cx="329411" cy="32941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grpSp>
        <p:nvGrpSpPr>
          <p:cNvPr id="8" name="Group 8"/>
          <p:cNvGrpSpPr/>
          <p:nvPr/>
        </p:nvGrpSpPr>
        <p:grpSpPr>
          <a:xfrm>
            <a:off x="9372600" y="4489811"/>
            <a:ext cx="329411" cy="32941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sp>
        <p:nvSpPr>
          <p:cNvPr id="10" name="TextBox 10"/>
          <p:cNvSpPr txBox="1"/>
          <p:nvPr/>
        </p:nvSpPr>
        <p:spPr>
          <a:xfrm>
            <a:off x="1028700" y="990600"/>
            <a:ext cx="5495260" cy="372745"/>
          </a:xfrm>
          <a:prstGeom prst="rect">
            <a:avLst/>
          </a:prstGeom>
        </p:spPr>
        <p:txBody>
          <a:bodyPr lIns="0" tIns="0" rIns="0" bIns="0" rtlCol="0" anchor="t">
            <a:spAutoFit/>
          </a:bodyPr>
          <a:lstStyle/>
          <a:p>
            <a:pPr algn="l">
              <a:lnSpc>
                <a:spcPts val="3079"/>
              </a:lnSpc>
            </a:pPr>
            <a:r>
              <a:rPr lang="en-US" sz="2199">
                <a:solidFill>
                  <a:srgbClr val="231F20"/>
                </a:solidFill>
                <a:latin typeface="TAN Mon Cheri"/>
                <a:ea typeface="TAN Mon Cheri"/>
                <a:cs typeface="TAN Mon Cheri"/>
                <a:sym typeface="TAN Mon Cheri"/>
              </a:rPr>
              <a:t>Creative Portfolio</a:t>
            </a:r>
          </a:p>
        </p:txBody>
      </p:sp>
      <p:sp>
        <p:nvSpPr>
          <p:cNvPr id="12" name="TextBox 12"/>
          <p:cNvSpPr txBox="1"/>
          <p:nvPr/>
        </p:nvSpPr>
        <p:spPr>
          <a:xfrm>
            <a:off x="1043940" y="5308355"/>
            <a:ext cx="1954301" cy="382797"/>
          </a:xfrm>
          <a:prstGeom prst="rect">
            <a:avLst/>
          </a:prstGeom>
        </p:spPr>
        <p:txBody>
          <a:bodyPr lIns="0" tIns="0" rIns="0" bIns="0" rtlCol="0" anchor="t">
            <a:spAutoFit/>
          </a:bodyPr>
          <a:lstStyle/>
          <a:p>
            <a:pPr algn="l">
              <a:lnSpc>
                <a:spcPts val="3079"/>
              </a:lnSpc>
            </a:pPr>
            <a:r>
              <a:rPr lang="en-US" sz="2199" dirty="0">
                <a:solidFill>
                  <a:srgbClr val="231F20"/>
                </a:solidFill>
                <a:latin typeface="TAN Mon Cheri"/>
                <a:ea typeface="TAN Mon Cheri"/>
                <a:cs typeface="TAN Mon Cheri"/>
                <a:sym typeface="TAN Mon Cheri"/>
              </a:rPr>
              <a:t>2020</a:t>
            </a:r>
          </a:p>
        </p:txBody>
      </p:sp>
      <p:sp>
        <p:nvSpPr>
          <p:cNvPr id="13" name="TextBox 13"/>
          <p:cNvSpPr txBox="1"/>
          <p:nvPr/>
        </p:nvSpPr>
        <p:spPr>
          <a:xfrm>
            <a:off x="9372600" y="5279780"/>
            <a:ext cx="1954301" cy="382797"/>
          </a:xfrm>
          <a:prstGeom prst="rect">
            <a:avLst/>
          </a:prstGeom>
        </p:spPr>
        <p:txBody>
          <a:bodyPr lIns="0" tIns="0" rIns="0" bIns="0" rtlCol="0" anchor="t">
            <a:spAutoFit/>
          </a:bodyPr>
          <a:lstStyle/>
          <a:p>
            <a:pPr algn="l">
              <a:lnSpc>
                <a:spcPts val="3079"/>
              </a:lnSpc>
            </a:pPr>
            <a:r>
              <a:rPr lang="en-US" sz="2199" dirty="0">
                <a:solidFill>
                  <a:srgbClr val="231F20"/>
                </a:solidFill>
                <a:latin typeface="TAN Mon Cheri"/>
                <a:ea typeface="TAN Mon Cheri"/>
                <a:cs typeface="TAN Mon Cheri"/>
                <a:sym typeface="TAN Mon Cheri"/>
              </a:rPr>
              <a:t>2024</a:t>
            </a:r>
          </a:p>
        </p:txBody>
      </p:sp>
      <p:sp>
        <p:nvSpPr>
          <p:cNvPr id="14" name="TextBox 14"/>
          <p:cNvSpPr txBox="1"/>
          <p:nvPr/>
        </p:nvSpPr>
        <p:spPr>
          <a:xfrm>
            <a:off x="11764040" y="990600"/>
            <a:ext cx="5495260" cy="382797"/>
          </a:xfrm>
          <a:prstGeom prst="rect">
            <a:avLst/>
          </a:prstGeom>
        </p:spPr>
        <p:txBody>
          <a:bodyPr lIns="0" tIns="0" rIns="0" bIns="0" rtlCol="0" anchor="t">
            <a:spAutoFit/>
          </a:bodyPr>
          <a:lstStyle/>
          <a:p>
            <a:pPr algn="r">
              <a:lnSpc>
                <a:spcPts val="3079"/>
              </a:lnSpc>
            </a:pPr>
            <a:r>
              <a:rPr lang="en-US" sz="2199" dirty="0">
                <a:solidFill>
                  <a:srgbClr val="231F20"/>
                </a:solidFill>
                <a:latin typeface="TAN Mon Cheri"/>
                <a:ea typeface="TAN Mon Cheri"/>
                <a:cs typeface="TAN Mon Cheri"/>
                <a:sym typeface="TAN Mon Cheri"/>
              </a:rPr>
              <a:t>Mahmoud Anter</a:t>
            </a:r>
          </a:p>
        </p:txBody>
      </p:sp>
      <p:sp>
        <p:nvSpPr>
          <p:cNvPr id="16" name="TextBox 16"/>
          <p:cNvSpPr txBox="1"/>
          <p:nvPr/>
        </p:nvSpPr>
        <p:spPr>
          <a:xfrm>
            <a:off x="1028700" y="2708852"/>
            <a:ext cx="16230600" cy="1077534"/>
          </a:xfrm>
          <a:prstGeom prst="rect">
            <a:avLst/>
          </a:prstGeom>
        </p:spPr>
        <p:txBody>
          <a:bodyPr lIns="0" tIns="0" rIns="0" bIns="0" rtlCol="0" anchor="t">
            <a:spAutoFit/>
          </a:bodyPr>
          <a:lstStyle/>
          <a:p>
            <a:pPr algn="l">
              <a:lnSpc>
                <a:spcPts val="8651"/>
              </a:lnSpc>
            </a:pPr>
            <a:r>
              <a:rPr lang="en-US" sz="6654">
                <a:solidFill>
                  <a:srgbClr val="231F20"/>
                </a:solidFill>
                <a:latin typeface="TAN Mon Cheri"/>
                <a:ea typeface="TAN Mon Cheri"/>
                <a:cs typeface="TAN Mon Cheri"/>
                <a:sym typeface="TAN Mon Cheri"/>
              </a:rPr>
              <a:t>EDUCATION BACKGROUND</a:t>
            </a:r>
          </a:p>
        </p:txBody>
      </p:sp>
      <p:sp>
        <p:nvSpPr>
          <p:cNvPr id="18" name="TextBox 18"/>
          <p:cNvSpPr txBox="1"/>
          <p:nvPr/>
        </p:nvSpPr>
        <p:spPr>
          <a:xfrm>
            <a:off x="784792" y="5804104"/>
            <a:ext cx="4681028" cy="406458"/>
          </a:xfrm>
          <a:prstGeom prst="rect">
            <a:avLst/>
          </a:prstGeom>
        </p:spPr>
        <p:txBody>
          <a:bodyPr lIns="0" tIns="0" rIns="0" bIns="0" rtlCol="0" anchor="t">
            <a:spAutoFit/>
          </a:bodyPr>
          <a:lstStyle/>
          <a:p>
            <a:pPr marL="518158" lvl="1" indent="-259079" algn="l">
              <a:lnSpc>
                <a:spcPts val="3359"/>
              </a:lnSpc>
              <a:buFont typeface="Arial"/>
              <a:buChar char="•"/>
            </a:pPr>
            <a:r>
              <a:rPr lang="en-US" sz="2399" spc="59" dirty="0">
                <a:solidFill>
                  <a:srgbClr val="231F20"/>
                </a:solidFill>
                <a:latin typeface="Open Sans Bold"/>
                <a:ea typeface="Open Sans Bold"/>
                <a:cs typeface="Open Sans Bold"/>
                <a:sym typeface="Open Sans Bold"/>
              </a:rPr>
              <a:t>Faculty of commerce</a:t>
            </a:r>
          </a:p>
        </p:txBody>
      </p:sp>
      <p:sp>
        <p:nvSpPr>
          <p:cNvPr id="19" name="TextBox 19"/>
          <p:cNvSpPr txBox="1"/>
          <p:nvPr/>
        </p:nvSpPr>
        <p:spPr>
          <a:xfrm>
            <a:off x="9144000" y="5789324"/>
            <a:ext cx="3471095" cy="842475"/>
          </a:xfrm>
          <a:prstGeom prst="rect">
            <a:avLst/>
          </a:prstGeom>
        </p:spPr>
        <p:txBody>
          <a:bodyPr lIns="0" tIns="0" rIns="0" bIns="0" rtlCol="0" anchor="t">
            <a:spAutoFit/>
          </a:bodyPr>
          <a:lstStyle/>
          <a:p>
            <a:pPr marL="518158" lvl="1" indent="-259079" algn="l">
              <a:lnSpc>
                <a:spcPts val="3359"/>
              </a:lnSpc>
              <a:buFont typeface="Arial"/>
              <a:buChar char="•"/>
            </a:pPr>
            <a:r>
              <a:rPr lang="en-US" sz="2399" spc="59" dirty="0">
                <a:solidFill>
                  <a:srgbClr val="231F20"/>
                </a:solidFill>
                <a:latin typeface="Open Sans Bold"/>
                <a:ea typeface="Open Sans Bold"/>
                <a:cs typeface="Open Sans Bold"/>
                <a:sym typeface="Open Sans Bold"/>
              </a:rPr>
              <a:t>Digital marketing diploma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7F2"/>
        </a:solidFill>
        <a:effectLst/>
      </p:bgPr>
    </p:bg>
    <p:spTree>
      <p:nvGrpSpPr>
        <p:cNvPr id="1" name=""/>
        <p:cNvGrpSpPr/>
        <p:nvPr/>
      </p:nvGrpSpPr>
      <p:grpSpPr>
        <a:xfrm>
          <a:off x="0" y="0"/>
          <a:ext cx="0" cy="0"/>
          <a:chOff x="0" y="0"/>
          <a:chExt cx="0" cy="0"/>
        </a:xfrm>
      </p:grpSpPr>
      <p:grpSp>
        <p:nvGrpSpPr>
          <p:cNvPr id="2" name="Group 2"/>
          <p:cNvGrpSpPr/>
          <p:nvPr/>
        </p:nvGrpSpPr>
        <p:grpSpPr>
          <a:xfrm>
            <a:off x="10656956" y="-515895"/>
            <a:ext cx="8764776" cy="11425881"/>
            <a:chOff x="0" y="0"/>
            <a:chExt cx="11686368" cy="15234508"/>
          </a:xfrm>
        </p:grpSpPr>
        <p:pic>
          <p:nvPicPr>
            <p:cNvPr id="3" name="Picture 3"/>
            <p:cNvPicPr>
              <a:picLocks noChangeAspect="1"/>
            </p:cNvPicPr>
            <p:nvPr/>
          </p:nvPicPr>
          <p:blipFill>
            <a:blip r:embed="rId2"/>
            <a:srcRect t="4455" b="4455"/>
            <a:stretch>
              <a:fillRect/>
            </a:stretch>
          </p:blipFill>
          <p:spPr>
            <a:xfrm>
              <a:off x="0" y="0"/>
              <a:ext cx="11686368" cy="15234508"/>
            </a:xfrm>
            <a:prstGeom prst="rect">
              <a:avLst/>
            </a:prstGeom>
          </p:spPr>
        </p:pic>
      </p:grpSp>
      <p:sp>
        <p:nvSpPr>
          <p:cNvPr id="4" name="AutoShape 4"/>
          <p:cNvSpPr/>
          <p:nvPr/>
        </p:nvSpPr>
        <p:spPr>
          <a:xfrm>
            <a:off x="15857647" y="9107488"/>
            <a:ext cx="1401653" cy="0"/>
          </a:xfrm>
          <a:prstGeom prst="line">
            <a:avLst/>
          </a:prstGeom>
          <a:ln w="28575" cap="flat">
            <a:solidFill>
              <a:srgbClr val="FEF7F2"/>
            </a:solidFill>
            <a:prstDash val="solid"/>
            <a:headEnd type="none" w="sm" len="sm"/>
            <a:tailEnd type="arrow" w="med" len="sm"/>
          </a:ln>
        </p:spPr>
      </p:sp>
      <p:sp>
        <p:nvSpPr>
          <p:cNvPr id="5" name="TextBox 5"/>
          <p:cNvSpPr txBox="1"/>
          <p:nvPr/>
        </p:nvSpPr>
        <p:spPr>
          <a:xfrm>
            <a:off x="1028700" y="990600"/>
            <a:ext cx="5495260" cy="372745"/>
          </a:xfrm>
          <a:prstGeom prst="rect">
            <a:avLst/>
          </a:prstGeom>
        </p:spPr>
        <p:txBody>
          <a:bodyPr lIns="0" tIns="0" rIns="0" bIns="0" rtlCol="0" anchor="t">
            <a:spAutoFit/>
          </a:bodyPr>
          <a:lstStyle/>
          <a:p>
            <a:pPr algn="l">
              <a:lnSpc>
                <a:spcPts val="3079"/>
              </a:lnSpc>
            </a:pPr>
            <a:r>
              <a:rPr lang="en-US" sz="2199">
                <a:solidFill>
                  <a:srgbClr val="231F20"/>
                </a:solidFill>
                <a:latin typeface="TAN Mon Cheri"/>
                <a:ea typeface="TAN Mon Cheri"/>
                <a:cs typeface="TAN Mon Cheri"/>
                <a:sym typeface="TAN Mon Cheri"/>
              </a:rPr>
              <a:t>Creative Portfolio</a:t>
            </a:r>
          </a:p>
        </p:txBody>
      </p:sp>
      <p:sp>
        <p:nvSpPr>
          <p:cNvPr id="8" name="TextBox 8"/>
          <p:cNvSpPr txBox="1"/>
          <p:nvPr/>
        </p:nvSpPr>
        <p:spPr>
          <a:xfrm>
            <a:off x="1028700" y="2683109"/>
            <a:ext cx="7499422" cy="2172909"/>
          </a:xfrm>
          <a:prstGeom prst="rect">
            <a:avLst/>
          </a:prstGeom>
        </p:spPr>
        <p:txBody>
          <a:bodyPr lIns="0" tIns="0" rIns="0" bIns="0" rtlCol="0" anchor="t">
            <a:spAutoFit/>
          </a:bodyPr>
          <a:lstStyle/>
          <a:p>
            <a:pPr algn="l">
              <a:lnSpc>
                <a:spcPts val="8651"/>
              </a:lnSpc>
            </a:pPr>
            <a:r>
              <a:rPr lang="en-US" sz="6654" dirty="0">
                <a:solidFill>
                  <a:srgbClr val="231F20"/>
                </a:solidFill>
                <a:latin typeface="TAN Mon Cheri"/>
                <a:ea typeface="TAN Mon Cheri"/>
                <a:cs typeface="TAN Mon Cheri"/>
                <a:sym typeface="TAN Mon Cheri"/>
              </a:rPr>
              <a:t>PERSONAL</a:t>
            </a:r>
          </a:p>
          <a:p>
            <a:pPr algn="l">
              <a:lnSpc>
                <a:spcPts val="8651"/>
              </a:lnSpc>
            </a:pPr>
            <a:r>
              <a:rPr lang="en-US" sz="6654" dirty="0">
                <a:solidFill>
                  <a:srgbClr val="231F20"/>
                </a:solidFill>
                <a:latin typeface="TAN Mon Cheri"/>
                <a:ea typeface="TAN Mon Cheri"/>
                <a:cs typeface="TAN Mon Cheri"/>
                <a:sym typeface="TAN Mon Cheri"/>
              </a:rPr>
              <a:t>SKILLS</a:t>
            </a:r>
          </a:p>
        </p:txBody>
      </p:sp>
      <p:sp>
        <p:nvSpPr>
          <p:cNvPr id="15" name="TextBox 14">
            <a:extLst>
              <a:ext uri="{FF2B5EF4-FFF2-40B4-BE49-F238E27FC236}">
                <a16:creationId xmlns:a16="http://schemas.microsoft.com/office/drawing/2014/main" id="{7FDF6A02-BDAF-25D0-68DD-591032CF44A7}"/>
              </a:ext>
            </a:extLst>
          </p:cNvPr>
          <p:cNvSpPr txBox="1"/>
          <p:nvPr/>
        </p:nvSpPr>
        <p:spPr>
          <a:xfrm>
            <a:off x="1013460" y="4989708"/>
            <a:ext cx="9707880" cy="3785652"/>
          </a:xfrm>
          <a:prstGeom prst="rect">
            <a:avLst/>
          </a:prstGeom>
          <a:noFill/>
        </p:spPr>
        <p:txBody>
          <a:bodyPr wrap="square">
            <a:spAutoFit/>
          </a:bodyPr>
          <a:lstStyle/>
          <a:p>
            <a:pPr marL="571500" indent="-571500">
              <a:buFont typeface="Arial" panose="020B0604020202020204" pitchFamily="34" charset="0"/>
              <a:buChar char="•"/>
            </a:pPr>
            <a:r>
              <a:rPr lang="en-US" sz="4000" dirty="0"/>
              <a:t>Digital Marketing Strategy </a:t>
            </a:r>
          </a:p>
          <a:p>
            <a:pPr marL="571500" indent="-571500">
              <a:buFont typeface="Arial" panose="020B0604020202020204" pitchFamily="34" charset="0"/>
              <a:buChar char="•"/>
            </a:pPr>
            <a:r>
              <a:rPr lang="en-US" sz="4000" dirty="0"/>
              <a:t>Social Media Marketing  </a:t>
            </a:r>
          </a:p>
          <a:p>
            <a:pPr marL="571500" indent="-571500">
              <a:buFont typeface="Arial" panose="020B0604020202020204" pitchFamily="34" charset="0"/>
              <a:buChar char="•"/>
            </a:pPr>
            <a:r>
              <a:rPr lang="en-US" sz="4000" dirty="0"/>
              <a:t>Content Creator</a:t>
            </a:r>
          </a:p>
          <a:p>
            <a:pPr marL="571500" indent="-571500">
              <a:buFont typeface="Arial" panose="020B0604020202020204" pitchFamily="34" charset="0"/>
              <a:buChar char="•"/>
            </a:pPr>
            <a:r>
              <a:rPr lang="en-US" sz="4000" dirty="0"/>
              <a:t>Branding</a:t>
            </a:r>
          </a:p>
          <a:p>
            <a:pPr marL="571500" indent="-571500">
              <a:buFont typeface="Arial" panose="020B0604020202020204" pitchFamily="34" charset="0"/>
              <a:buChar char="•"/>
            </a:pPr>
            <a:r>
              <a:rPr lang="en-US" sz="4000" dirty="0"/>
              <a:t>Analytics and Reporting</a:t>
            </a:r>
          </a:p>
          <a:p>
            <a:pPr marL="571500" indent="-571500">
              <a:buFont typeface="Arial" panose="020B0604020202020204" pitchFamily="34" charset="0"/>
              <a:buChar char="•"/>
            </a:pPr>
            <a:r>
              <a:rPr lang="en-US" sz="4000" dirty="0"/>
              <a:t>Copy writing</a:t>
            </a:r>
          </a:p>
        </p:txBody>
      </p:sp>
    </p:spTree>
    <p:extLst>
      <p:ext uri="{BB962C8B-B14F-4D97-AF65-F5344CB8AC3E}">
        <p14:creationId xmlns:p14="http://schemas.microsoft.com/office/powerpoint/2010/main" val="3746518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2" name="AutoShape 2"/>
          <p:cNvSpPr/>
          <p:nvPr/>
        </p:nvSpPr>
        <p:spPr>
          <a:xfrm>
            <a:off x="15857647" y="9107488"/>
            <a:ext cx="1401653" cy="0"/>
          </a:xfrm>
          <a:prstGeom prst="line">
            <a:avLst/>
          </a:prstGeom>
          <a:ln w="28575" cap="flat">
            <a:solidFill>
              <a:srgbClr val="FEF7F2"/>
            </a:solidFill>
            <a:prstDash val="solid"/>
            <a:headEnd type="none" w="sm" len="sm"/>
            <a:tailEnd type="arrow" w="med" len="sm"/>
          </a:ln>
        </p:spPr>
      </p:sp>
      <p:sp>
        <p:nvSpPr>
          <p:cNvPr id="3" name="TextBox 3"/>
          <p:cNvSpPr txBox="1"/>
          <p:nvPr/>
        </p:nvSpPr>
        <p:spPr>
          <a:xfrm>
            <a:off x="1028700" y="990600"/>
            <a:ext cx="5495260" cy="372745"/>
          </a:xfrm>
          <a:prstGeom prst="rect">
            <a:avLst/>
          </a:prstGeom>
        </p:spPr>
        <p:txBody>
          <a:bodyPr lIns="0" tIns="0" rIns="0" bIns="0" rtlCol="0" anchor="t">
            <a:spAutoFit/>
          </a:bodyPr>
          <a:lstStyle/>
          <a:p>
            <a:pPr marL="0" marR="0" lvl="0" indent="0" algn="l"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EF7F2"/>
                </a:solidFill>
                <a:effectLst/>
                <a:uLnTx/>
                <a:uFillTx/>
                <a:latin typeface="TAN Mon Cheri"/>
                <a:ea typeface="TAN Mon Cheri"/>
                <a:cs typeface="TAN Mon Cheri"/>
                <a:sym typeface="TAN Mon Cheri"/>
              </a:rPr>
              <a:t>Creative Portfolio</a:t>
            </a:r>
          </a:p>
        </p:txBody>
      </p:sp>
      <p:sp>
        <p:nvSpPr>
          <p:cNvPr id="4" name="TextBox 4"/>
          <p:cNvSpPr txBox="1"/>
          <p:nvPr/>
        </p:nvSpPr>
        <p:spPr>
          <a:xfrm>
            <a:off x="11764040" y="990600"/>
            <a:ext cx="5495260" cy="382797"/>
          </a:xfrm>
          <a:prstGeom prst="rect">
            <a:avLst/>
          </a:prstGeom>
        </p:spPr>
        <p:txBody>
          <a:bodyPr lIns="0" tIns="0" rIns="0" bIns="0" rtlCol="0" anchor="t">
            <a:spAutoFit/>
          </a:bodyPr>
          <a:lstStyle/>
          <a:p>
            <a:pPr marL="0" marR="0" lvl="0" indent="0" algn="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dirty="0">
                <a:ln>
                  <a:noFill/>
                </a:ln>
                <a:solidFill>
                  <a:srgbClr val="FEF7F2"/>
                </a:solidFill>
                <a:effectLst/>
                <a:uLnTx/>
                <a:uFillTx/>
                <a:latin typeface="TAN Mon Cheri"/>
                <a:ea typeface="TAN Mon Cheri"/>
                <a:cs typeface="TAN Mon Cheri"/>
                <a:sym typeface="TAN Mon Cheri"/>
              </a:rPr>
              <a:t>Mahmoud Anter</a:t>
            </a:r>
          </a:p>
        </p:txBody>
      </p:sp>
      <p:sp>
        <p:nvSpPr>
          <p:cNvPr id="6" name="TextBox 6"/>
          <p:cNvSpPr txBox="1"/>
          <p:nvPr/>
        </p:nvSpPr>
        <p:spPr>
          <a:xfrm>
            <a:off x="1028700" y="3049962"/>
            <a:ext cx="6920814" cy="1115690"/>
          </a:xfrm>
          <a:prstGeom prst="rect">
            <a:avLst/>
          </a:prstGeom>
        </p:spPr>
        <p:txBody>
          <a:bodyPr lIns="0" tIns="0" rIns="0" bIns="0" rtlCol="0" anchor="t">
            <a:spAutoFit/>
          </a:bodyPr>
          <a:lstStyle/>
          <a:p>
            <a:pPr marL="0" marR="0" lvl="0" indent="0" algn="l" defTabSz="914400" rtl="0" eaLnBrk="1" fontAlgn="auto" latinLnBrk="0" hangingPunct="1">
              <a:lnSpc>
                <a:spcPts val="8651"/>
              </a:lnSpc>
              <a:spcBef>
                <a:spcPts val="0"/>
              </a:spcBef>
              <a:spcAft>
                <a:spcPts val="0"/>
              </a:spcAft>
              <a:buClrTx/>
              <a:buSzTx/>
              <a:buFontTx/>
              <a:buNone/>
              <a:tabLst/>
              <a:defRPr/>
            </a:pPr>
            <a:r>
              <a:rPr lang="en-US" sz="6654" dirty="0">
                <a:solidFill>
                  <a:srgbClr val="FEF7F2"/>
                </a:solidFill>
                <a:latin typeface="Segoe Print" panose="02000600000000000000" pitchFamily="2" charset="0"/>
                <a:ea typeface="TAN Mon Cheri"/>
                <a:cs typeface="TAN Mon Cheri"/>
                <a:sym typeface="TAN Mon Cheri"/>
              </a:rPr>
              <a:t>My projects</a:t>
            </a:r>
            <a:endParaRPr kumimoji="0" lang="en-US" sz="6654" b="0" i="0" u="none" strike="noStrike" kern="1200" cap="none" spc="0" normalizeH="0" baseline="0" noProof="0" dirty="0">
              <a:ln>
                <a:noFill/>
              </a:ln>
              <a:solidFill>
                <a:srgbClr val="FEF7F2"/>
              </a:solidFill>
              <a:effectLst/>
              <a:uLnTx/>
              <a:uFillTx/>
              <a:latin typeface="Segoe Print" panose="02000600000000000000" pitchFamily="2" charset="0"/>
              <a:ea typeface="TAN Mon Cheri"/>
              <a:cs typeface="TAN Mon Cheri"/>
              <a:sym typeface="TAN Mon Cheri"/>
            </a:endParaRPr>
          </a:p>
        </p:txBody>
      </p:sp>
      <p:sp>
        <p:nvSpPr>
          <p:cNvPr id="7" name="TextBox 7"/>
          <p:cNvSpPr txBox="1"/>
          <p:nvPr/>
        </p:nvSpPr>
        <p:spPr>
          <a:xfrm>
            <a:off x="1028700" y="5698897"/>
            <a:ext cx="4564692" cy="1192634"/>
          </a:xfrm>
          <a:prstGeom prst="rect">
            <a:avLst/>
          </a:prstGeom>
        </p:spPr>
        <p:txBody>
          <a:bodyPr lIns="0" tIns="0" rIns="0" bIns="0" rtlCol="0" anchor="t">
            <a:spAutoFit/>
          </a:bodyPr>
          <a:lstStyle/>
          <a:p>
            <a:pPr algn="l">
              <a:lnSpc>
                <a:spcPts val="3079"/>
              </a:lnSpc>
            </a:pPr>
            <a:r>
              <a:rPr lang="en-US" sz="2400" b="1" i="0" u="none" strike="noStrike" baseline="0" dirty="0">
                <a:solidFill>
                  <a:schemeClr val="bg1"/>
                </a:solidFill>
                <a:latin typeface="Segoe Print" panose="02000600000000000000" pitchFamily="2" charset="0"/>
              </a:rPr>
              <a:t>It is time to show you some of my writings in different fields </a:t>
            </a:r>
            <a:endParaRPr lang="en-US" sz="2800" spc="54" dirty="0">
              <a:solidFill>
                <a:schemeClr val="bg1"/>
              </a:solidFill>
              <a:latin typeface="Segoe Print" panose="02000600000000000000" pitchFamily="2" charset="0"/>
              <a:ea typeface="Open Sans"/>
              <a:cs typeface="Open Sans"/>
              <a:sym typeface="Open Sans"/>
            </a:endParaRPr>
          </a:p>
        </p:txBody>
      </p:sp>
      <p:sp>
        <p:nvSpPr>
          <p:cNvPr id="8" name="AutoShape 8"/>
          <p:cNvSpPr/>
          <p:nvPr/>
        </p:nvSpPr>
        <p:spPr>
          <a:xfrm rot="-5400000">
            <a:off x="6072688" y="5321153"/>
            <a:ext cx="4596602" cy="0"/>
          </a:xfrm>
          <a:prstGeom prst="line">
            <a:avLst/>
          </a:prstGeom>
          <a:ln w="28575" cap="flat">
            <a:solidFill>
              <a:srgbClr val="FEF7F2"/>
            </a:solidFill>
            <a:prstDash val="solid"/>
            <a:headEnd type="none" w="sm" len="sm"/>
            <a:tailEnd type="none" w="sm" len="sm"/>
          </a:ln>
        </p:spPr>
      </p:sp>
      <p:grpSp>
        <p:nvGrpSpPr>
          <p:cNvPr id="11" name="Group 11"/>
          <p:cNvGrpSpPr/>
          <p:nvPr/>
        </p:nvGrpSpPr>
        <p:grpSpPr>
          <a:xfrm>
            <a:off x="9873142" y="2807229"/>
            <a:ext cx="2886099" cy="4030037"/>
            <a:chOff x="0" y="0"/>
            <a:chExt cx="3848132" cy="5373383"/>
          </a:xfrm>
        </p:grpSpPr>
        <p:pic>
          <p:nvPicPr>
            <p:cNvPr id="12" name="Picture 12"/>
            <p:cNvPicPr>
              <a:picLocks noChangeAspect="1"/>
            </p:cNvPicPr>
            <p:nvPr/>
          </p:nvPicPr>
          <p:blipFill>
            <a:blip r:embed="rId2"/>
            <a:srcRect t="3396" b="3396"/>
            <a:stretch>
              <a:fillRect/>
            </a:stretch>
          </p:blipFill>
          <p:spPr>
            <a:xfrm>
              <a:off x="0" y="0"/>
              <a:ext cx="3848132" cy="5373383"/>
            </a:xfrm>
            <a:prstGeom prst="rect">
              <a:avLst/>
            </a:prstGeom>
          </p:spPr>
        </p:pic>
      </p:grpSp>
      <p:sp>
        <p:nvSpPr>
          <p:cNvPr id="5" name="Freeform 8">
            <a:extLst>
              <a:ext uri="{FF2B5EF4-FFF2-40B4-BE49-F238E27FC236}">
                <a16:creationId xmlns:a16="http://schemas.microsoft.com/office/drawing/2014/main" id="{3A400AAD-7DB6-15DF-B4AC-DEF7C7D6FC9F}"/>
              </a:ext>
            </a:extLst>
          </p:cNvPr>
          <p:cNvSpPr/>
          <p:nvPr/>
        </p:nvSpPr>
        <p:spPr>
          <a:xfrm>
            <a:off x="9222099" y="1979016"/>
            <a:ext cx="3852972" cy="5115518"/>
          </a:xfrm>
          <a:custGeom>
            <a:avLst/>
            <a:gdLst/>
            <a:ahLst/>
            <a:cxnLst/>
            <a:rect l="l" t="t" r="r" b="b"/>
            <a:pathLst>
              <a:path w="7705943" h="6456938">
                <a:moveTo>
                  <a:pt x="0" y="0"/>
                </a:moveTo>
                <a:lnTo>
                  <a:pt x="7705943" y="0"/>
                </a:lnTo>
                <a:lnTo>
                  <a:pt x="7705943" y="6456938"/>
                </a:lnTo>
                <a:lnTo>
                  <a:pt x="0" y="6456938"/>
                </a:lnTo>
                <a:lnTo>
                  <a:pt x="0" y="0"/>
                </a:lnTo>
                <a:close/>
              </a:path>
            </a:pathLst>
          </a:custGeom>
          <a:blipFill>
            <a:blip r:embed="rId3"/>
            <a:stretch>
              <a:fillRect/>
            </a:stretch>
          </a:blipFill>
        </p:spPr>
      </p:sp>
      <p:pic>
        <p:nvPicPr>
          <p:cNvPr id="1026" name="Picture 2" descr="May be an image of hospital and text">
            <a:extLst>
              <a:ext uri="{FF2B5EF4-FFF2-40B4-BE49-F238E27FC236}">
                <a16:creationId xmlns:a16="http://schemas.microsoft.com/office/drawing/2014/main" id="{151DCA21-437D-99AE-D410-035FC6F16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76950" y="1936522"/>
            <a:ext cx="3762375" cy="51155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857647" y="9107488"/>
            <a:ext cx="1401653" cy="0"/>
          </a:xfrm>
          <a:prstGeom prst="line">
            <a:avLst/>
          </a:prstGeom>
          <a:ln w="28575" cap="flat">
            <a:solidFill>
              <a:srgbClr val="231F20"/>
            </a:solidFill>
            <a:prstDash val="solid"/>
            <a:headEnd type="none" w="sm" len="sm"/>
            <a:tailEnd type="arrow" w="med" len="sm"/>
          </a:ln>
        </p:spPr>
      </p:sp>
      <p:sp>
        <p:nvSpPr>
          <p:cNvPr id="3" name="TextBox 3"/>
          <p:cNvSpPr txBox="1"/>
          <p:nvPr/>
        </p:nvSpPr>
        <p:spPr>
          <a:xfrm>
            <a:off x="1028700" y="990600"/>
            <a:ext cx="5495260" cy="372745"/>
          </a:xfrm>
          <a:prstGeom prst="rect">
            <a:avLst/>
          </a:prstGeom>
        </p:spPr>
        <p:txBody>
          <a:bodyPr lIns="0" tIns="0" rIns="0" bIns="0" rtlCol="0" anchor="t">
            <a:spAutoFit/>
          </a:bodyPr>
          <a:lstStyle/>
          <a:p>
            <a:pPr algn="l">
              <a:lnSpc>
                <a:spcPts val="3079"/>
              </a:lnSpc>
            </a:pPr>
            <a:r>
              <a:rPr lang="en-US" sz="2199">
                <a:solidFill>
                  <a:srgbClr val="231F20"/>
                </a:solidFill>
                <a:latin typeface="TAN Mon Cheri"/>
                <a:ea typeface="TAN Mon Cheri"/>
                <a:cs typeface="TAN Mon Cheri"/>
                <a:sym typeface="TAN Mon Cheri"/>
              </a:rPr>
              <a:t>Creative Portfolio</a:t>
            </a:r>
          </a:p>
        </p:txBody>
      </p:sp>
      <p:sp>
        <p:nvSpPr>
          <p:cNvPr id="4" name="TextBox 4"/>
          <p:cNvSpPr txBox="1"/>
          <p:nvPr/>
        </p:nvSpPr>
        <p:spPr>
          <a:xfrm>
            <a:off x="11764040" y="990600"/>
            <a:ext cx="5495260" cy="382797"/>
          </a:xfrm>
          <a:prstGeom prst="rect">
            <a:avLst/>
          </a:prstGeom>
        </p:spPr>
        <p:txBody>
          <a:bodyPr lIns="0" tIns="0" rIns="0" bIns="0" rtlCol="0" anchor="t">
            <a:spAutoFit/>
          </a:bodyPr>
          <a:lstStyle/>
          <a:p>
            <a:pPr algn="r">
              <a:lnSpc>
                <a:spcPts val="3079"/>
              </a:lnSpc>
            </a:pPr>
            <a:r>
              <a:rPr lang="en-US" sz="2199" dirty="0">
                <a:solidFill>
                  <a:srgbClr val="231F20"/>
                </a:solidFill>
                <a:latin typeface="TAN Mon Cheri"/>
                <a:ea typeface="TAN Mon Cheri"/>
                <a:cs typeface="TAN Mon Cheri"/>
                <a:sym typeface="TAN Mon Cheri"/>
              </a:rPr>
              <a:t>Mahmoud Anter</a:t>
            </a:r>
          </a:p>
        </p:txBody>
      </p:sp>
      <p:sp>
        <p:nvSpPr>
          <p:cNvPr id="6" name="TextBox 6"/>
          <p:cNvSpPr txBox="1"/>
          <p:nvPr/>
        </p:nvSpPr>
        <p:spPr>
          <a:xfrm>
            <a:off x="9759878" y="2701978"/>
            <a:ext cx="7499422" cy="1749197"/>
          </a:xfrm>
          <a:prstGeom prst="rect">
            <a:avLst/>
          </a:prstGeom>
        </p:spPr>
        <p:txBody>
          <a:bodyPr lIns="0" tIns="0" rIns="0" bIns="0" rtlCol="0" anchor="t">
            <a:spAutoFit/>
          </a:bodyPr>
          <a:lstStyle/>
          <a:p>
            <a:pPr marL="0" marR="0" lvl="0" indent="0" algn="l" defTabSz="914400" rtl="0" eaLnBrk="1" fontAlgn="auto" latinLnBrk="0" hangingPunct="1">
              <a:lnSpc>
                <a:spcPts val="4620"/>
              </a:lnSpc>
              <a:spcBef>
                <a:spcPts val="0"/>
              </a:spcBef>
              <a:spcAft>
                <a:spcPts val="0"/>
              </a:spcAft>
              <a:buClrTx/>
              <a:buSzTx/>
              <a:buFontTx/>
              <a:buNone/>
              <a:tabLst/>
              <a:defRPr/>
            </a:pPr>
            <a:r>
              <a:rPr kumimoji="0" lang="en-US" sz="3300" b="1" i="0" u="none" strike="noStrike" kern="1200" cap="none" spc="0" normalizeH="0" baseline="0" noProof="0" dirty="0">
                <a:ln>
                  <a:noFill/>
                </a:ln>
                <a:solidFill>
                  <a:srgbClr val="000000"/>
                </a:solidFill>
                <a:effectLst/>
                <a:uLnTx/>
                <a:uFillTx/>
                <a:latin typeface="Oswald Bold"/>
                <a:ea typeface="Oswald Bold"/>
                <a:cs typeface="Oswald Bold"/>
                <a:sym typeface="Oswald Bold"/>
              </a:rPr>
              <a:t>Content in digital marketing includes </a:t>
            </a:r>
          </a:p>
          <a:p>
            <a:pPr marL="0" marR="0" lvl="0" indent="0" algn="l" defTabSz="914400" rtl="0" eaLnBrk="1" fontAlgn="auto" latinLnBrk="0" hangingPunct="1">
              <a:lnSpc>
                <a:spcPts val="4620"/>
              </a:lnSpc>
              <a:spcBef>
                <a:spcPts val="0"/>
              </a:spcBef>
              <a:spcAft>
                <a:spcPts val="0"/>
              </a:spcAft>
              <a:buClrTx/>
              <a:buSzTx/>
              <a:buFontTx/>
              <a:buNone/>
              <a:tabLst/>
              <a:defRPr/>
            </a:pPr>
            <a:r>
              <a:rPr kumimoji="0" lang="en-US" sz="3300" b="0" i="0" u="none" strike="noStrike" kern="1200" cap="none" spc="0" normalizeH="0" baseline="0" noProof="0" dirty="0">
                <a:ln>
                  <a:noFill/>
                </a:ln>
                <a:solidFill>
                  <a:srgbClr val="000000"/>
                </a:solidFill>
                <a:effectLst/>
                <a:uLnTx/>
                <a:uFillTx/>
                <a:latin typeface="Oswald"/>
                <a:ea typeface="Oswald"/>
                <a:cs typeface="Oswald"/>
                <a:sym typeface="Oswald"/>
              </a:rPr>
              <a:t>articles, videos, images, and , enhancing brand engagement</a:t>
            </a:r>
            <a:endParaRPr lang="en-US" sz="6654" dirty="0">
              <a:solidFill>
                <a:srgbClr val="231F20"/>
              </a:solidFill>
              <a:latin typeface="Segoe Print" panose="02000600000000000000" pitchFamily="2" charset="0"/>
              <a:ea typeface="TAN Mon Cheri"/>
              <a:cs typeface="TAN Mon Cheri"/>
              <a:sym typeface="TAN Mon Cheri"/>
            </a:endParaRPr>
          </a:p>
        </p:txBody>
      </p:sp>
      <p:sp>
        <p:nvSpPr>
          <p:cNvPr id="7" name="TextBox 7"/>
          <p:cNvSpPr txBox="1"/>
          <p:nvPr/>
        </p:nvSpPr>
        <p:spPr>
          <a:xfrm>
            <a:off x="9729398" y="5210896"/>
            <a:ext cx="7499422" cy="2335255"/>
          </a:xfrm>
          <a:prstGeom prst="rect">
            <a:avLst/>
          </a:prstGeom>
        </p:spPr>
        <p:txBody>
          <a:bodyPr lIns="0" tIns="0" rIns="0" bIns="0" rtlCol="0" anchor="t">
            <a:spAutoFit/>
          </a:bodyPr>
          <a:lstStyle/>
          <a:p>
            <a:pPr marL="0" lvl="0" indent="0" algn="just">
              <a:lnSpc>
                <a:spcPts val="4619"/>
              </a:lnSpc>
              <a:spcBef>
                <a:spcPct val="0"/>
              </a:spcBef>
            </a:pPr>
            <a:r>
              <a:rPr lang="en-US" sz="3200" u="none" strike="noStrike" dirty="0">
                <a:solidFill>
                  <a:srgbClr val="000000"/>
                </a:solidFill>
                <a:latin typeface="Oswald"/>
                <a:ea typeface="Oswald"/>
                <a:cs typeface="Oswald"/>
                <a:sym typeface="Oswald"/>
              </a:rPr>
              <a:t>Attracting the target audience.  </a:t>
            </a:r>
          </a:p>
          <a:p>
            <a:pPr marL="0" lvl="0" indent="0" algn="l">
              <a:lnSpc>
                <a:spcPts val="4619"/>
              </a:lnSpc>
              <a:spcBef>
                <a:spcPct val="0"/>
              </a:spcBef>
            </a:pPr>
            <a:r>
              <a:rPr lang="en-US" sz="3200" u="none" strike="noStrike" dirty="0">
                <a:solidFill>
                  <a:srgbClr val="000000"/>
                </a:solidFill>
                <a:latin typeface="Oswald"/>
                <a:ea typeface="Oswald"/>
                <a:cs typeface="Oswald"/>
                <a:sym typeface="Oswald"/>
              </a:rPr>
              <a:t>Building trust and relationships with customers.  </a:t>
            </a:r>
          </a:p>
          <a:p>
            <a:pPr marL="0" lvl="0" indent="0" algn="l">
              <a:lnSpc>
                <a:spcPts val="4619"/>
              </a:lnSpc>
              <a:spcBef>
                <a:spcPct val="0"/>
              </a:spcBef>
            </a:pPr>
            <a:r>
              <a:rPr lang="en-US" sz="3200" u="none" strike="noStrike" dirty="0">
                <a:solidFill>
                  <a:srgbClr val="000000"/>
                </a:solidFill>
                <a:latin typeface="Oswald"/>
                <a:ea typeface="Oswald"/>
                <a:cs typeface="Oswald"/>
                <a:sym typeface="Oswald"/>
              </a:rPr>
              <a:t>Enhancing engagement and driving conversions and sales</a:t>
            </a:r>
            <a:endParaRPr lang="en-US" sz="3600" spc="54" dirty="0">
              <a:solidFill>
                <a:srgbClr val="231F20"/>
              </a:solidFill>
              <a:latin typeface="Segoe Print" panose="02000600000000000000" pitchFamily="2" charset="0"/>
              <a:ea typeface="Open Sans"/>
              <a:cs typeface="Open Sans"/>
              <a:sym typeface="Open Sans"/>
            </a:endParaRPr>
          </a:p>
        </p:txBody>
      </p:sp>
      <p:sp>
        <p:nvSpPr>
          <p:cNvPr id="5" name="Freeform 8">
            <a:extLst>
              <a:ext uri="{FF2B5EF4-FFF2-40B4-BE49-F238E27FC236}">
                <a16:creationId xmlns:a16="http://schemas.microsoft.com/office/drawing/2014/main" id="{8F2E91A0-E476-9781-9DB5-D6A96ABB3DCD}"/>
              </a:ext>
            </a:extLst>
          </p:cNvPr>
          <p:cNvSpPr/>
          <p:nvPr/>
        </p:nvSpPr>
        <p:spPr>
          <a:xfrm>
            <a:off x="533400" y="1768175"/>
            <a:ext cx="7705943" cy="6456938"/>
          </a:xfrm>
          <a:custGeom>
            <a:avLst/>
            <a:gdLst/>
            <a:ahLst/>
            <a:cxnLst/>
            <a:rect l="l" t="t" r="r" b="b"/>
            <a:pathLst>
              <a:path w="7705943" h="6456938">
                <a:moveTo>
                  <a:pt x="0" y="0"/>
                </a:moveTo>
                <a:lnTo>
                  <a:pt x="7705943" y="0"/>
                </a:lnTo>
                <a:lnTo>
                  <a:pt x="7705943" y="6456938"/>
                </a:lnTo>
                <a:lnTo>
                  <a:pt x="0" y="6456938"/>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BE406-9AF3-B75D-0ECB-E21C079FE72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6AEFC9C-0947-1D56-07AC-EADE7B4CFE81}"/>
              </a:ext>
            </a:extLst>
          </p:cNvPr>
          <p:cNvSpPr/>
          <p:nvPr/>
        </p:nvSpPr>
        <p:spPr>
          <a:xfrm>
            <a:off x="15857647" y="9107488"/>
            <a:ext cx="1401653" cy="0"/>
          </a:xfrm>
          <a:prstGeom prst="line">
            <a:avLst/>
          </a:prstGeom>
          <a:ln w="28575" cap="flat">
            <a:solidFill>
              <a:srgbClr val="231F20"/>
            </a:solidFill>
            <a:prstDash val="solid"/>
            <a:headEnd type="none" w="sm" len="sm"/>
            <a:tailEnd type="arrow" w="med" len="sm"/>
          </a:ln>
        </p:spPr>
      </p:sp>
      <p:sp>
        <p:nvSpPr>
          <p:cNvPr id="3" name="TextBox 3">
            <a:extLst>
              <a:ext uri="{FF2B5EF4-FFF2-40B4-BE49-F238E27FC236}">
                <a16:creationId xmlns:a16="http://schemas.microsoft.com/office/drawing/2014/main" id="{853D1A1D-0DEF-326C-D5D5-6FF4CB2F938B}"/>
              </a:ext>
            </a:extLst>
          </p:cNvPr>
          <p:cNvSpPr txBox="1"/>
          <p:nvPr/>
        </p:nvSpPr>
        <p:spPr>
          <a:xfrm>
            <a:off x="1028700" y="990600"/>
            <a:ext cx="5495260" cy="372745"/>
          </a:xfrm>
          <a:prstGeom prst="rect">
            <a:avLst/>
          </a:prstGeom>
        </p:spPr>
        <p:txBody>
          <a:bodyPr lIns="0" tIns="0" rIns="0" bIns="0" rtlCol="0" anchor="t">
            <a:spAutoFit/>
          </a:bodyPr>
          <a:lstStyle/>
          <a:p>
            <a:pPr algn="l">
              <a:lnSpc>
                <a:spcPts val="3079"/>
              </a:lnSpc>
            </a:pPr>
            <a:r>
              <a:rPr lang="en-US" sz="2199" dirty="0">
                <a:solidFill>
                  <a:srgbClr val="231F20"/>
                </a:solidFill>
                <a:latin typeface="TAN Mon Cheri"/>
                <a:ea typeface="TAN Mon Cheri"/>
                <a:cs typeface="TAN Mon Cheri"/>
                <a:sym typeface="TAN Mon Cheri"/>
              </a:rPr>
              <a:t>Creative Portfolio</a:t>
            </a:r>
          </a:p>
        </p:txBody>
      </p:sp>
      <p:sp>
        <p:nvSpPr>
          <p:cNvPr id="4" name="TextBox 4">
            <a:extLst>
              <a:ext uri="{FF2B5EF4-FFF2-40B4-BE49-F238E27FC236}">
                <a16:creationId xmlns:a16="http://schemas.microsoft.com/office/drawing/2014/main" id="{F7A39A46-F8B6-8DB7-E1BC-7329A0558025}"/>
              </a:ext>
            </a:extLst>
          </p:cNvPr>
          <p:cNvSpPr txBox="1"/>
          <p:nvPr/>
        </p:nvSpPr>
        <p:spPr>
          <a:xfrm>
            <a:off x="11764040" y="990600"/>
            <a:ext cx="5495260" cy="382797"/>
          </a:xfrm>
          <a:prstGeom prst="rect">
            <a:avLst/>
          </a:prstGeom>
        </p:spPr>
        <p:txBody>
          <a:bodyPr lIns="0" tIns="0" rIns="0" bIns="0" rtlCol="0" anchor="t">
            <a:spAutoFit/>
          </a:bodyPr>
          <a:lstStyle/>
          <a:p>
            <a:pPr algn="r">
              <a:lnSpc>
                <a:spcPts val="3079"/>
              </a:lnSpc>
            </a:pPr>
            <a:r>
              <a:rPr lang="en-US" sz="2199" dirty="0">
                <a:solidFill>
                  <a:srgbClr val="231F20"/>
                </a:solidFill>
                <a:latin typeface="TAN Mon Cheri"/>
                <a:ea typeface="TAN Mon Cheri"/>
                <a:cs typeface="TAN Mon Cheri"/>
                <a:sym typeface="TAN Mon Cheri"/>
              </a:rPr>
              <a:t>Mahmoud Anter</a:t>
            </a:r>
          </a:p>
        </p:txBody>
      </p:sp>
      <p:sp>
        <p:nvSpPr>
          <p:cNvPr id="8" name="TextBox 10">
            <a:extLst>
              <a:ext uri="{FF2B5EF4-FFF2-40B4-BE49-F238E27FC236}">
                <a16:creationId xmlns:a16="http://schemas.microsoft.com/office/drawing/2014/main" id="{0883A6B4-2842-A0C2-0D34-2AB8AE8D6258}"/>
              </a:ext>
            </a:extLst>
          </p:cNvPr>
          <p:cNvSpPr txBox="1"/>
          <p:nvPr/>
        </p:nvSpPr>
        <p:spPr>
          <a:xfrm>
            <a:off x="7867038" y="876300"/>
            <a:ext cx="2553925" cy="1228606"/>
          </a:xfrm>
          <a:prstGeom prst="rect">
            <a:avLst/>
          </a:prstGeom>
        </p:spPr>
        <p:txBody>
          <a:bodyPr lIns="0" tIns="0" rIns="0" bIns="0" rtlCol="0" anchor="t">
            <a:spAutoFit/>
          </a:bodyPr>
          <a:lstStyle/>
          <a:p>
            <a:pPr algn="ctr">
              <a:lnSpc>
                <a:spcPts val="10485"/>
              </a:lnSpc>
            </a:pPr>
            <a:r>
              <a:rPr lang="en-US" sz="7489" dirty="0">
                <a:latin typeface="Rayyan"/>
                <a:ea typeface="Rayyan"/>
                <a:cs typeface="Rayyan"/>
                <a:sym typeface="Rayyan"/>
              </a:rPr>
              <a:t>Posts</a:t>
            </a:r>
          </a:p>
        </p:txBody>
      </p:sp>
      <p:sp>
        <p:nvSpPr>
          <p:cNvPr id="9" name="Freeform 6">
            <a:extLst>
              <a:ext uri="{FF2B5EF4-FFF2-40B4-BE49-F238E27FC236}">
                <a16:creationId xmlns:a16="http://schemas.microsoft.com/office/drawing/2014/main" id="{E93E1100-A007-C35F-9CB4-CC7B46E1A1A9}"/>
              </a:ext>
            </a:extLst>
          </p:cNvPr>
          <p:cNvSpPr/>
          <p:nvPr/>
        </p:nvSpPr>
        <p:spPr>
          <a:xfrm>
            <a:off x="615477" y="3125013"/>
            <a:ext cx="5388551" cy="6508375"/>
          </a:xfrm>
          <a:custGeom>
            <a:avLst/>
            <a:gdLst/>
            <a:ahLst/>
            <a:cxnLst/>
            <a:rect l="l" t="t" r="r" b="b"/>
            <a:pathLst>
              <a:path w="5388551" h="6508375">
                <a:moveTo>
                  <a:pt x="0" y="0"/>
                </a:moveTo>
                <a:lnTo>
                  <a:pt x="5388551" y="0"/>
                </a:lnTo>
                <a:lnTo>
                  <a:pt x="5388551" y="6508375"/>
                </a:lnTo>
                <a:lnTo>
                  <a:pt x="0" y="6508375"/>
                </a:lnTo>
                <a:lnTo>
                  <a:pt x="0" y="0"/>
                </a:lnTo>
                <a:close/>
              </a:path>
            </a:pathLst>
          </a:custGeom>
          <a:blipFill>
            <a:blip r:embed="rId2"/>
            <a:stretch>
              <a:fillRect/>
            </a:stretch>
          </a:blipFill>
        </p:spPr>
      </p:sp>
      <p:sp>
        <p:nvSpPr>
          <p:cNvPr id="10" name="Freeform 7">
            <a:extLst>
              <a:ext uri="{FF2B5EF4-FFF2-40B4-BE49-F238E27FC236}">
                <a16:creationId xmlns:a16="http://schemas.microsoft.com/office/drawing/2014/main" id="{E62B27EE-CCB8-8324-C38E-CCEC3FFD93E5}"/>
              </a:ext>
            </a:extLst>
          </p:cNvPr>
          <p:cNvSpPr/>
          <p:nvPr/>
        </p:nvSpPr>
        <p:spPr>
          <a:xfrm>
            <a:off x="6674513" y="3125013"/>
            <a:ext cx="5190223" cy="6508375"/>
          </a:xfrm>
          <a:custGeom>
            <a:avLst/>
            <a:gdLst/>
            <a:ahLst/>
            <a:cxnLst/>
            <a:rect l="l" t="t" r="r" b="b"/>
            <a:pathLst>
              <a:path w="5190223" h="6508375">
                <a:moveTo>
                  <a:pt x="0" y="0"/>
                </a:moveTo>
                <a:lnTo>
                  <a:pt x="5190223" y="0"/>
                </a:lnTo>
                <a:lnTo>
                  <a:pt x="5190223" y="6508375"/>
                </a:lnTo>
                <a:lnTo>
                  <a:pt x="0" y="6508375"/>
                </a:lnTo>
                <a:lnTo>
                  <a:pt x="0" y="0"/>
                </a:lnTo>
                <a:close/>
              </a:path>
            </a:pathLst>
          </a:custGeom>
          <a:blipFill>
            <a:blip r:embed="rId3"/>
            <a:stretch>
              <a:fillRect/>
            </a:stretch>
          </a:blipFill>
        </p:spPr>
      </p:sp>
      <p:sp>
        <p:nvSpPr>
          <p:cNvPr id="11" name="Freeform 8">
            <a:extLst>
              <a:ext uri="{FF2B5EF4-FFF2-40B4-BE49-F238E27FC236}">
                <a16:creationId xmlns:a16="http://schemas.microsoft.com/office/drawing/2014/main" id="{9DAA3CEB-9756-B1B8-E09D-ED3F49B6C2E3}"/>
              </a:ext>
            </a:extLst>
          </p:cNvPr>
          <p:cNvSpPr/>
          <p:nvPr/>
        </p:nvSpPr>
        <p:spPr>
          <a:xfrm>
            <a:off x="12531486" y="3064984"/>
            <a:ext cx="5275047" cy="6568404"/>
          </a:xfrm>
          <a:custGeom>
            <a:avLst/>
            <a:gdLst/>
            <a:ahLst/>
            <a:cxnLst/>
            <a:rect l="l" t="t" r="r" b="b"/>
            <a:pathLst>
              <a:path w="5275047" h="6568404">
                <a:moveTo>
                  <a:pt x="0" y="0"/>
                </a:moveTo>
                <a:lnTo>
                  <a:pt x="5275047" y="0"/>
                </a:lnTo>
                <a:lnTo>
                  <a:pt x="5275047" y="6568404"/>
                </a:lnTo>
                <a:lnTo>
                  <a:pt x="0" y="6568404"/>
                </a:lnTo>
                <a:lnTo>
                  <a:pt x="0" y="0"/>
                </a:lnTo>
                <a:close/>
              </a:path>
            </a:pathLst>
          </a:custGeom>
          <a:blipFill>
            <a:blip r:embed="rId4"/>
            <a:stretch>
              <a:fillRect/>
            </a:stretch>
          </a:blipFill>
        </p:spPr>
      </p:sp>
    </p:spTree>
    <p:extLst>
      <p:ext uri="{BB962C8B-B14F-4D97-AF65-F5344CB8AC3E}">
        <p14:creationId xmlns:p14="http://schemas.microsoft.com/office/powerpoint/2010/main" val="416546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a:extLst>
            <a:ext uri="{FF2B5EF4-FFF2-40B4-BE49-F238E27FC236}">
              <a16:creationId xmlns:a16="http://schemas.microsoft.com/office/drawing/2014/main" id="{BBEAC988-7F3D-20B0-F4D6-B6E9A42BD09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0D64BAD-F3D6-F644-3392-6945A4C762C0}"/>
              </a:ext>
            </a:extLst>
          </p:cNvPr>
          <p:cNvSpPr/>
          <p:nvPr/>
        </p:nvSpPr>
        <p:spPr>
          <a:xfrm>
            <a:off x="15857647" y="9107488"/>
            <a:ext cx="1401653" cy="0"/>
          </a:xfrm>
          <a:prstGeom prst="line">
            <a:avLst/>
          </a:prstGeom>
          <a:ln w="28575" cap="flat">
            <a:solidFill>
              <a:srgbClr val="FEF7F2"/>
            </a:solidFill>
            <a:prstDash val="solid"/>
            <a:headEnd type="none" w="sm" len="sm"/>
            <a:tailEnd type="arrow" w="med" len="sm"/>
          </a:ln>
        </p:spPr>
      </p:sp>
      <p:sp>
        <p:nvSpPr>
          <p:cNvPr id="3" name="TextBox 3">
            <a:extLst>
              <a:ext uri="{FF2B5EF4-FFF2-40B4-BE49-F238E27FC236}">
                <a16:creationId xmlns:a16="http://schemas.microsoft.com/office/drawing/2014/main" id="{8DF0E01A-09BE-E515-8CD6-222FD7BF79C0}"/>
              </a:ext>
            </a:extLst>
          </p:cNvPr>
          <p:cNvSpPr txBox="1"/>
          <p:nvPr/>
        </p:nvSpPr>
        <p:spPr>
          <a:xfrm>
            <a:off x="1028700" y="990600"/>
            <a:ext cx="5495260" cy="372745"/>
          </a:xfrm>
          <a:prstGeom prst="rect">
            <a:avLst/>
          </a:prstGeom>
        </p:spPr>
        <p:txBody>
          <a:bodyPr lIns="0" tIns="0" rIns="0" bIns="0" rtlCol="0" anchor="t">
            <a:spAutoFit/>
          </a:bodyPr>
          <a:lstStyle/>
          <a:p>
            <a:pPr marL="0" marR="0" lvl="0" indent="0" algn="l"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a:ln>
                  <a:noFill/>
                </a:ln>
                <a:solidFill>
                  <a:srgbClr val="FEF7F2"/>
                </a:solidFill>
                <a:effectLst/>
                <a:uLnTx/>
                <a:uFillTx/>
                <a:latin typeface="TAN Mon Cheri"/>
                <a:ea typeface="TAN Mon Cheri"/>
                <a:cs typeface="TAN Mon Cheri"/>
                <a:sym typeface="TAN Mon Cheri"/>
              </a:rPr>
              <a:t>Creative Portfolio</a:t>
            </a:r>
          </a:p>
        </p:txBody>
      </p:sp>
      <p:sp>
        <p:nvSpPr>
          <p:cNvPr id="4" name="TextBox 4">
            <a:extLst>
              <a:ext uri="{FF2B5EF4-FFF2-40B4-BE49-F238E27FC236}">
                <a16:creationId xmlns:a16="http://schemas.microsoft.com/office/drawing/2014/main" id="{E4F781CF-401B-9778-3245-BF41780BD04D}"/>
              </a:ext>
            </a:extLst>
          </p:cNvPr>
          <p:cNvSpPr txBox="1"/>
          <p:nvPr/>
        </p:nvSpPr>
        <p:spPr>
          <a:xfrm>
            <a:off x="11764040" y="990600"/>
            <a:ext cx="5495260" cy="382797"/>
          </a:xfrm>
          <a:prstGeom prst="rect">
            <a:avLst/>
          </a:prstGeom>
        </p:spPr>
        <p:txBody>
          <a:bodyPr lIns="0" tIns="0" rIns="0" bIns="0" rtlCol="0" anchor="t">
            <a:spAutoFit/>
          </a:bodyPr>
          <a:lstStyle/>
          <a:p>
            <a:pPr marL="0" marR="0" lvl="0" indent="0" algn="r"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dirty="0">
                <a:ln>
                  <a:noFill/>
                </a:ln>
                <a:solidFill>
                  <a:srgbClr val="FEF7F2"/>
                </a:solidFill>
                <a:effectLst/>
                <a:uLnTx/>
                <a:uFillTx/>
                <a:latin typeface="TAN Mon Cheri"/>
                <a:ea typeface="TAN Mon Cheri"/>
                <a:cs typeface="TAN Mon Cheri"/>
                <a:sym typeface="TAN Mon Cheri"/>
              </a:rPr>
              <a:t>Mahmoud Anter</a:t>
            </a:r>
          </a:p>
        </p:txBody>
      </p:sp>
      <p:sp>
        <p:nvSpPr>
          <p:cNvPr id="8" name="AutoShape 8">
            <a:extLst>
              <a:ext uri="{FF2B5EF4-FFF2-40B4-BE49-F238E27FC236}">
                <a16:creationId xmlns:a16="http://schemas.microsoft.com/office/drawing/2014/main" id="{F3BA7163-B1D7-66EA-8E81-09F61C172268}"/>
              </a:ext>
            </a:extLst>
          </p:cNvPr>
          <p:cNvSpPr/>
          <p:nvPr/>
        </p:nvSpPr>
        <p:spPr>
          <a:xfrm rot="-5400000">
            <a:off x="6072688" y="5321153"/>
            <a:ext cx="4596602" cy="0"/>
          </a:xfrm>
          <a:prstGeom prst="line">
            <a:avLst/>
          </a:prstGeom>
          <a:ln w="28575" cap="flat">
            <a:solidFill>
              <a:srgbClr val="FEF7F2"/>
            </a:solidFill>
            <a:prstDash val="solid"/>
            <a:headEnd type="none" w="sm" len="sm"/>
            <a:tailEnd type="none" w="sm" len="sm"/>
          </a:ln>
        </p:spPr>
      </p:sp>
      <p:sp>
        <p:nvSpPr>
          <p:cNvPr id="9" name="Freeform 3">
            <a:extLst>
              <a:ext uri="{FF2B5EF4-FFF2-40B4-BE49-F238E27FC236}">
                <a16:creationId xmlns:a16="http://schemas.microsoft.com/office/drawing/2014/main" id="{614A5F5A-C26C-1F8A-094B-A5A09B6A12EC}"/>
              </a:ext>
            </a:extLst>
          </p:cNvPr>
          <p:cNvSpPr/>
          <p:nvPr/>
        </p:nvSpPr>
        <p:spPr>
          <a:xfrm>
            <a:off x="9639646" y="2389877"/>
            <a:ext cx="7250852" cy="3685783"/>
          </a:xfrm>
          <a:custGeom>
            <a:avLst/>
            <a:gdLst/>
            <a:ahLst/>
            <a:cxnLst/>
            <a:rect l="l" t="t" r="r" b="b"/>
            <a:pathLst>
              <a:path w="7250852" h="3685783">
                <a:moveTo>
                  <a:pt x="0" y="0"/>
                </a:moveTo>
                <a:lnTo>
                  <a:pt x="7250852" y="0"/>
                </a:lnTo>
                <a:lnTo>
                  <a:pt x="7250852" y="3685782"/>
                </a:lnTo>
                <a:lnTo>
                  <a:pt x="0" y="3685782"/>
                </a:lnTo>
                <a:lnTo>
                  <a:pt x="0" y="0"/>
                </a:lnTo>
                <a:close/>
              </a:path>
            </a:pathLst>
          </a:custGeom>
          <a:blipFill>
            <a:blip r:embed="rId2"/>
            <a:stretch>
              <a:fillRect/>
            </a:stretch>
          </a:blipFill>
        </p:spPr>
      </p:sp>
      <p:sp>
        <p:nvSpPr>
          <p:cNvPr id="10" name="Freeform 4">
            <a:extLst>
              <a:ext uri="{FF2B5EF4-FFF2-40B4-BE49-F238E27FC236}">
                <a16:creationId xmlns:a16="http://schemas.microsoft.com/office/drawing/2014/main" id="{9E60597D-C018-98BE-5830-41816CFF8456}"/>
              </a:ext>
            </a:extLst>
          </p:cNvPr>
          <p:cNvSpPr/>
          <p:nvPr/>
        </p:nvSpPr>
        <p:spPr>
          <a:xfrm>
            <a:off x="9639646" y="6308004"/>
            <a:ext cx="7250852" cy="3514605"/>
          </a:xfrm>
          <a:custGeom>
            <a:avLst/>
            <a:gdLst/>
            <a:ahLst/>
            <a:cxnLst/>
            <a:rect l="l" t="t" r="r" b="b"/>
            <a:pathLst>
              <a:path w="7250852" h="3514605">
                <a:moveTo>
                  <a:pt x="0" y="0"/>
                </a:moveTo>
                <a:lnTo>
                  <a:pt x="7250852" y="0"/>
                </a:lnTo>
                <a:lnTo>
                  <a:pt x="7250852" y="3514605"/>
                </a:lnTo>
                <a:lnTo>
                  <a:pt x="0" y="3514605"/>
                </a:lnTo>
                <a:lnTo>
                  <a:pt x="0" y="0"/>
                </a:lnTo>
                <a:close/>
              </a:path>
            </a:pathLst>
          </a:custGeom>
          <a:blipFill>
            <a:blip r:embed="rId3"/>
            <a:stretch>
              <a:fillRect/>
            </a:stretch>
          </a:blipFill>
        </p:spPr>
      </p:sp>
      <p:sp>
        <p:nvSpPr>
          <p:cNvPr id="13" name="Freeform 5">
            <a:extLst>
              <a:ext uri="{FF2B5EF4-FFF2-40B4-BE49-F238E27FC236}">
                <a16:creationId xmlns:a16="http://schemas.microsoft.com/office/drawing/2014/main" id="{E236CF7C-B5CB-0361-D222-6E69A513BA19}"/>
              </a:ext>
            </a:extLst>
          </p:cNvPr>
          <p:cNvSpPr/>
          <p:nvPr/>
        </p:nvSpPr>
        <p:spPr>
          <a:xfrm>
            <a:off x="1397502" y="6309338"/>
            <a:ext cx="7130227" cy="3450872"/>
          </a:xfrm>
          <a:custGeom>
            <a:avLst/>
            <a:gdLst/>
            <a:ahLst/>
            <a:cxnLst/>
            <a:rect l="l" t="t" r="r" b="b"/>
            <a:pathLst>
              <a:path w="7130227" h="3450872">
                <a:moveTo>
                  <a:pt x="0" y="0"/>
                </a:moveTo>
                <a:lnTo>
                  <a:pt x="7130227" y="0"/>
                </a:lnTo>
                <a:lnTo>
                  <a:pt x="7130227" y="3450873"/>
                </a:lnTo>
                <a:lnTo>
                  <a:pt x="0" y="3450873"/>
                </a:lnTo>
                <a:lnTo>
                  <a:pt x="0" y="0"/>
                </a:lnTo>
                <a:close/>
              </a:path>
            </a:pathLst>
          </a:custGeom>
          <a:blipFill>
            <a:blip r:embed="rId4"/>
            <a:stretch>
              <a:fillRect/>
            </a:stretch>
          </a:blipFill>
        </p:spPr>
      </p:sp>
      <p:sp>
        <p:nvSpPr>
          <p:cNvPr id="14" name="Freeform 6">
            <a:extLst>
              <a:ext uri="{FF2B5EF4-FFF2-40B4-BE49-F238E27FC236}">
                <a16:creationId xmlns:a16="http://schemas.microsoft.com/office/drawing/2014/main" id="{6B4CA767-C894-78DE-B38F-77BC050BD2BC}"/>
              </a:ext>
            </a:extLst>
          </p:cNvPr>
          <p:cNvSpPr/>
          <p:nvPr/>
        </p:nvSpPr>
        <p:spPr>
          <a:xfrm>
            <a:off x="1397502" y="2389877"/>
            <a:ext cx="7130227" cy="3687117"/>
          </a:xfrm>
          <a:custGeom>
            <a:avLst/>
            <a:gdLst/>
            <a:ahLst/>
            <a:cxnLst/>
            <a:rect l="l" t="t" r="r" b="b"/>
            <a:pathLst>
              <a:path w="7130227" h="3687117">
                <a:moveTo>
                  <a:pt x="0" y="0"/>
                </a:moveTo>
                <a:lnTo>
                  <a:pt x="7130227" y="0"/>
                </a:lnTo>
                <a:lnTo>
                  <a:pt x="7130227" y="3687117"/>
                </a:lnTo>
                <a:lnTo>
                  <a:pt x="0" y="3687117"/>
                </a:lnTo>
                <a:lnTo>
                  <a:pt x="0" y="0"/>
                </a:lnTo>
                <a:close/>
              </a:path>
            </a:pathLst>
          </a:custGeom>
          <a:blipFill>
            <a:blip r:embed="rId2"/>
            <a:stretch>
              <a:fillRect l="-1728"/>
            </a:stretch>
          </a:blipFill>
        </p:spPr>
      </p:sp>
      <p:sp>
        <p:nvSpPr>
          <p:cNvPr id="15" name="TextBox 10">
            <a:extLst>
              <a:ext uri="{FF2B5EF4-FFF2-40B4-BE49-F238E27FC236}">
                <a16:creationId xmlns:a16="http://schemas.microsoft.com/office/drawing/2014/main" id="{D1DF7EFC-16E5-81D5-7BA6-6DDBDAA85982}"/>
              </a:ext>
            </a:extLst>
          </p:cNvPr>
          <p:cNvSpPr txBox="1"/>
          <p:nvPr/>
        </p:nvSpPr>
        <p:spPr>
          <a:xfrm>
            <a:off x="7184306" y="528002"/>
            <a:ext cx="3919389" cy="853952"/>
          </a:xfrm>
          <a:prstGeom prst="rect">
            <a:avLst/>
          </a:prstGeom>
        </p:spPr>
        <p:txBody>
          <a:bodyPr lIns="0" tIns="0" rIns="0" bIns="0" rtlCol="0" anchor="t">
            <a:spAutoFit/>
          </a:bodyPr>
          <a:lstStyle/>
          <a:p>
            <a:pPr algn="ctr">
              <a:lnSpc>
                <a:spcPts val="7279"/>
              </a:lnSpc>
            </a:pPr>
            <a:r>
              <a:rPr lang="en-US" sz="5199" dirty="0">
                <a:solidFill>
                  <a:schemeClr val="bg1"/>
                </a:solidFill>
                <a:latin typeface="Rayyan"/>
                <a:ea typeface="Rayyan"/>
                <a:cs typeface="Rayyan"/>
                <a:sym typeface="Rayyan"/>
              </a:rPr>
              <a:t>SEO Articles</a:t>
            </a:r>
          </a:p>
        </p:txBody>
      </p:sp>
    </p:spTree>
    <p:extLst>
      <p:ext uri="{BB962C8B-B14F-4D97-AF65-F5344CB8AC3E}">
        <p14:creationId xmlns:p14="http://schemas.microsoft.com/office/powerpoint/2010/main" val="620706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F95A0-D421-BBCE-DB44-72E5D0F8C7F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3B4A8FE-0D28-576C-11DA-0FCE719E15E1}"/>
              </a:ext>
            </a:extLst>
          </p:cNvPr>
          <p:cNvSpPr/>
          <p:nvPr/>
        </p:nvSpPr>
        <p:spPr>
          <a:xfrm>
            <a:off x="15857647" y="9107488"/>
            <a:ext cx="1401653" cy="0"/>
          </a:xfrm>
          <a:prstGeom prst="line">
            <a:avLst/>
          </a:prstGeom>
          <a:ln w="28575" cap="flat">
            <a:solidFill>
              <a:srgbClr val="231F20"/>
            </a:solidFill>
            <a:prstDash val="solid"/>
            <a:headEnd type="none" w="sm" len="sm"/>
            <a:tailEnd type="arrow" w="med" len="sm"/>
          </a:ln>
        </p:spPr>
      </p:sp>
      <p:sp>
        <p:nvSpPr>
          <p:cNvPr id="3" name="TextBox 3">
            <a:extLst>
              <a:ext uri="{FF2B5EF4-FFF2-40B4-BE49-F238E27FC236}">
                <a16:creationId xmlns:a16="http://schemas.microsoft.com/office/drawing/2014/main" id="{B1EED453-243B-7D95-FEBA-FE7C3AFB0F2B}"/>
              </a:ext>
            </a:extLst>
          </p:cNvPr>
          <p:cNvSpPr txBox="1"/>
          <p:nvPr/>
        </p:nvSpPr>
        <p:spPr>
          <a:xfrm>
            <a:off x="1028700" y="990600"/>
            <a:ext cx="5495260" cy="372745"/>
          </a:xfrm>
          <a:prstGeom prst="rect">
            <a:avLst/>
          </a:prstGeom>
        </p:spPr>
        <p:txBody>
          <a:bodyPr lIns="0" tIns="0" rIns="0" bIns="0" rtlCol="0" anchor="t">
            <a:spAutoFit/>
          </a:bodyPr>
          <a:lstStyle/>
          <a:p>
            <a:pPr algn="l">
              <a:lnSpc>
                <a:spcPts val="3079"/>
              </a:lnSpc>
            </a:pPr>
            <a:r>
              <a:rPr lang="en-US" sz="2199">
                <a:solidFill>
                  <a:srgbClr val="231F20"/>
                </a:solidFill>
                <a:latin typeface="TAN Mon Cheri"/>
                <a:ea typeface="TAN Mon Cheri"/>
                <a:cs typeface="TAN Mon Cheri"/>
                <a:sym typeface="TAN Mon Cheri"/>
              </a:rPr>
              <a:t>Creative Portfolio</a:t>
            </a:r>
          </a:p>
        </p:txBody>
      </p:sp>
      <p:sp>
        <p:nvSpPr>
          <p:cNvPr id="4" name="TextBox 4">
            <a:extLst>
              <a:ext uri="{FF2B5EF4-FFF2-40B4-BE49-F238E27FC236}">
                <a16:creationId xmlns:a16="http://schemas.microsoft.com/office/drawing/2014/main" id="{C013D716-262D-8B4C-5EF6-22766886B34B}"/>
              </a:ext>
            </a:extLst>
          </p:cNvPr>
          <p:cNvSpPr txBox="1"/>
          <p:nvPr/>
        </p:nvSpPr>
        <p:spPr>
          <a:xfrm>
            <a:off x="11764040" y="990600"/>
            <a:ext cx="5495260" cy="382797"/>
          </a:xfrm>
          <a:prstGeom prst="rect">
            <a:avLst/>
          </a:prstGeom>
        </p:spPr>
        <p:txBody>
          <a:bodyPr lIns="0" tIns="0" rIns="0" bIns="0" rtlCol="0" anchor="t">
            <a:spAutoFit/>
          </a:bodyPr>
          <a:lstStyle/>
          <a:p>
            <a:pPr algn="r">
              <a:lnSpc>
                <a:spcPts val="3079"/>
              </a:lnSpc>
            </a:pPr>
            <a:r>
              <a:rPr lang="en-US" sz="2199" dirty="0">
                <a:solidFill>
                  <a:srgbClr val="231F20"/>
                </a:solidFill>
                <a:latin typeface="TAN Mon Cheri"/>
                <a:ea typeface="TAN Mon Cheri"/>
                <a:cs typeface="TAN Mon Cheri"/>
                <a:sym typeface="TAN Mon Cheri"/>
              </a:rPr>
              <a:t>Mahmoud Anter</a:t>
            </a:r>
          </a:p>
        </p:txBody>
      </p:sp>
      <p:sp>
        <p:nvSpPr>
          <p:cNvPr id="6" name="TextBox 6">
            <a:extLst>
              <a:ext uri="{FF2B5EF4-FFF2-40B4-BE49-F238E27FC236}">
                <a16:creationId xmlns:a16="http://schemas.microsoft.com/office/drawing/2014/main" id="{25035D7D-A74D-7871-2284-895C2199C145}"/>
              </a:ext>
            </a:extLst>
          </p:cNvPr>
          <p:cNvSpPr txBox="1"/>
          <p:nvPr/>
        </p:nvSpPr>
        <p:spPr>
          <a:xfrm>
            <a:off x="2229976" y="2687690"/>
            <a:ext cx="8514224" cy="1179810"/>
          </a:xfrm>
          <a:prstGeom prst="rect">
            <a:avLst/>
          </a:prstGeom>
        </p:spPr>
        <p:txBody>
          <a:bodyPr wrap="square" lIns="0" tIns="0" rIns="0" bIns="0" rtlCol="0" anchor="t">
            <a:spAutoFit/>
          </a:bodyPr>
          <a:lstStyle/>
          <a:p>
            <a:pPr marL="0" marR="0" lvl="0" indent="0" algn="r" defTabSz="914400" rtl="1" eaLnBrk="1" fontAlgn="auto" latinLnBrk="0" hangingPunct="1">
              <a:lnSpc>
                <a:spcPts val="4620"/>
              </a:lnSpc>
              <a:spcBef>
                <a:spcPts val="0"/>
              </a:spcBef>
              <a:spcAft>
                <a:spcPts val="0"/>
              </a:spcAft>
              <a:buClrTx/>
              <a:buSzTx/>
              <a:buFontTx/>
              <a:buNone/>
              <a:tabLst/>
              <a:defRPr/>
            </a:pPr>
            <a:r>
              <a:rPr kumimoji="0" lang="ar-EG" sz="4000" b="1" i="0" u="none" strike="noStrike" kern="1200" cap="none" spc="0" normalizeH="0" baseline="0" noProof="0" dirty="0">
                <a:ln>
                  <a:noFill/>
                </a:ln>
                <a:solidFill>
                  <a:srgbClr val="000000"/>
                </a:solidFill>
                <a:effectLst/>
                <a:uLnTx/>
                <a:uFillTx/>
                <a:latin typeface="Oswald Bold"/>
                <a:ea typeface="Oswald Bold"/>
                <a:cs typeface="+mj-cs"/>
                <a:sym typeface="Oswald Bold"/>
              </a:rPr>
              <a:t>كتابة محتوي خاص بمجمع طبي يحتوي علي عدة مقالات وصور والمواعيد الخاصة للحجز والحضور </a:t>
            </a:r>
            <a:endParaRPr kumimoji="0" lang="en-US" sz="4000" b="1" i="0" u="none" strike="noStrike" kern="1200" cap="none" spc="0" normalizeH="0" baseline="0" noProof="0" dirty="0">
              <a:ln>
                <a:noFill/>
              </a:ln>
              <a:solidFill>
                <a:srgbClr val="000000"/>
              </a:solidFill>
              <a:effectLst/>
              <a:uLnTx/>
              <a:uFillTx/>
              <a:latin typeface="Oswald Bold"/>
              <a:ea typeface="Oswald Bold"/>
              <a:cs typeface="+mj-cs"/>
              <a:sym typeface="Oswald Bold"/>
            </a:endParaRPr>
          </a:p>
        </p:txBody>
      </p:sp>
      <p:sp>
        <p:nvSpPr>
          <p:cNvPr id="7" name="TextBox 7">
            <a:extLst>
              <a:ext uri="{FF2B5EF4-FFF2-40B4-BE49-F238E27FC236}">
                <a16:creationId xmlns:a16="http://schemas.microsoft.com/office/drawing/2014/main" id="{39FFBA52-6A64-6F6E-CAF9-C8B9C8878581}"/>
              </a:ext>
            </a:extLst>
          </p:cNvPr>
          <p:cNvSpPr txBox="1"/>
          <p:nvPr/>
        </p:nvSpPr>
        <p:spPr>
          <a:xfrm>
            <a:off x="2229976" y="5143500"/>
            <a:ext cx="7499422" cy="1727332"/>
          </a:xfrm>
          <a:prstGeom prst="rect">
            <a:avLst/>
          </a:prstGeom>
        </p:spPr>
        <p:txBody>
          <a:bodyPr lIns="0" tIns="0" rIns="0" bIns="0" rtlCol="0" anchor="t">
            <a:spAutoFit/>
          </a:bodyPr>
          <a:lstStyle/>
          <a:p>
            <a:pPr marL="457200" lvl="0" indent="-457200" algn="just" rtl="1">
              <a:lnSpc>
                <a:spcPts val="4619"/>
              </a:lnSpc>
              <a:spcBef>
                <a:spcPct val="0"/>
              </a:spcBef>
              <a:buFont typeface="Arial" panose="020B0604020202020204" pitchFamily="34" charset="0"/>
              <a:buChar char="•"/>
            </a:pPr>
            <a:r>
              <a:rPr lang="ar-EG" sz="3600" dirty="0">
                <a:cs typeface="+mj-cs"/>
              </a:rPr>
              <a:t>جذب الجمهور المستهدف .</a:t>
            </a:r>
          </a:p>
          <a:p>
            <a:pPr marL="457200" lvl="0" indent="-457200" algn="just" rtl="1">
              <a:lnSpc>
                <a:spcPts val="4619"/>
              </a:lnSpc>
              <a:spcBef>
                <a:spcPct val="0"/>
              </a:spcBef>
              <a:buFont typeface="Arial" panose="020B0604020202020204" pitchFamily="34" charset="0"/>
              <a:buChar char="•"/>
            </a:pPr>
            <a:r>
              <a:rPr lang="ar-EG" sz="3600" dirty="0">
                <a:cs typeface="+mj-cs"/>
              </a:rPr>
              <a:t>بناء الثقة والعلاقات مع العملاء.</a:t>
            </a:r>
            <a:endParaRPr lang="ar-EG" sz="3200" dirty="0">
              <a:cs typeface="+mj-cs"/>
            </a:endParaRPr>
          </a:p>
          <a:p>
            <a:pPr marL="457200" lvl="0" indent="-457200" algn="just" rtl="1">
              <a:lnSpc>
                <a:spcPts val="4619"/>
              </a:lnSpc>
              <a:spcBef>
                <a:spcPct val="0"/>
              </a:spcBef>
              <a:buFont typeface="Arial" panose="020B0604020202020204" pitchFamily="34" charset="0"/>
              <a:buChar char="•"/>
            </a:pPr>
            <a:r>
              <a:rPr lang="ar-EG" sz="3600" dirty="0">
                <a:cs typeface="+mj-cs"/>
              </a:rPr>
              <a:t>اقناع العملاء بالمنتجات لزيادة المبيعات.</a:t>
            </a:r>
            <a:endParaRPr lang="ar-EG" sz="3200" dirty="0">
              <a:cs typeface="+mj-cs"/>
            </a:endParaRPr>
          </a:p>
        </p:txBody>
      </p:sp>
      <p:pic>
        <p:nvPicPr>
          <p:cNvPr id="8" name="Picture 2" descr="May be an image of hospital and text">
            <a:extLst>
              <a:ext uri="{FF2B5EF4-FFF2-40B4-BE49-F238E27FC236}">
                <a16:creationId xmlns:a16="http://schemas.microsoft.com/office/drawing/2014/main" id="{D4F465E3-42A1-E7A2-417C-2C482B9BB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4040" y="1612994"/>
            <a:ext cx="5495259" cy="680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655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235</Words>
  <Application>Microsoft Office PowerPoint</Application>
  <PresentationFormat>Custom</PresentationFormat>
  <Paragraphs>57</Paragraphs>
  <Slides>11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Arial</vt:lpstr>
      <vt:lpstr>Segoe Print</vt:lpstr>
      <vt:lpstr>Times New Roman</vt:lpstr>
      <vt:lpstr>Oswald Bold</vt:lpstr>
      <vt:lpstr>Rayyan</vt:lpstr>
      <vt:lpstr>Open Sans Bold</vt:lpstr>
      <vt:lpstr>Calibri</vt:lpstr>
      <vt:lpstr>Oswald</vt:lpstr>
      <vt:lpstr>Calibri Light</vt:lpstr>
      <vt:lpstr>Canva Sans</vt:lpstr>
      <vt:lpstr>Open Sans</vt:lpstr>
      <vt:lpstr>TAN Mon Cheri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Grayscale Portfolio Presentation</dc:title>
  <dc:creator>Hyper</dc:creator>
  <cp:lastModifiedBy>Mahmoud Anter</cp:lastModifiedBy>
  <cp:revision>15</cp:revision>
  <dcterms:created xsi:type="dcterms:W3CDTF">2006-08-16T00:00:00Z</dcterms:created>
  <dcterms:modified xsi:type="dcterms:W3CDTF">2024-11-27T22:05:00Z</dcterms:modified>
  <dc:identifier>DAGFx2X7spI</dc:identifier>
</cp:coreProperties>
</file>